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Lst>
  <p:notesMasterIdLst>
    <p:notesMasterId r:id="rId91"/>
  </p:notesMasterIdLst>
  <p:sldIdLst>
    <p:sldId id="355" r:id="rId2"/>
    <p:sldId id="302" r:id="rId3"/>
    <p:sldId id="352" r:id="rId4"/>
    <p:sldId id="353" r:id="rId5"/>
    <p:sldId id="321" r:id="rId6"/>
    <p:sldId id="304" r:id="rId7"/>
    <p:sldId id="354" r:id="rId8"/>
    <p:sldId id="297" r:id="rId9"/>
    <p:sldId id="324" r:id="rId10"/>
    <p:sldId id="325" r:id="rId11"/>
    <p:sldId id="323" r:id="rId12"/>
    <p:sldId id="299" r:id="rId13"/>
    <p:sldId id="303" r:id="rId14"/>
    <p:sldId id="305" r:id="rId15"/>
    <p:sldId id="337" r:id="rId16"/>
    <p:sldId id="322" r:id="rId17"/>
    <p:sldId id="351" r:id="rId18"/>
    <p:sldId id="310" r:id="rId19"/>
    <p:sldId id="300" r:id="rId20"/>
    <p:sldId id="301" r:id="rId21"/>
    <p:sldId id="298" r:id="rId22"/>
    <p:sldId id="332" r:id="rId23"/>
    <p:sldId id="327" r:id="rId24"/>
    <p:sldId id="318" r:id="rId25"/>
    <p:sldId id="328" r:id="rId26"/>
    <p:sldId id="330" r:id="rId27"/>
    <p:sldId id="331" r:id="rId28"/>
    <p:sldId id="329" r:id="rId29"/>
    <p:sldId id="326" r:id="rId30"/>
    <p:sldId id="333" r:id="rId31"/>
    <p:sldId id="334" r:id="rId32"/>
    <p:sldId id="335" r:id="rId33"/>
    <p:sldId id="307" r:id="rId34"/>
    <p:sldId id="311" r:id="rId35"/>
    <p:sldId id="315" r:id="rId36"/>
    <p:sldId id="316" r:id="rId37"/>
    <p:sldId id="308" r:id="rId38"/>
    <p:sldId id="317" r:id="rId39"/>
    <p:sldId id="336" r:id="rId40"/>
    <p:sldId id="341" r:id="rId41"/>
    <p:sldId id="339" r:id="rId42"/>
    <p:sldId id="348" r:id="rId43"/>
    <p:sldId id="349" r:id="rId44"/>
    <p:sldId id="350" r:id="rId45"/>
    <p:sldId id="345" r:id="rId46"/>
    <p:sldId id="346" r:id="rId47"/>
    <p:sldId id="340" r:id="rId48"/>
    <p:sldId id="342" r:id="rId49"/>
    <p:sldId id="343" r:id="rId50"/>
    <p:sldId id="344" r:id="rId51"/>
    <p:sldId id="338" r:id="rId52"/>
    <p:sldId id="320" r:id="rId53"/>
    <p:sldId id="319" r:id="rId54"/>
    <p:sldId id="309" r:id="rId55"/>
    <p:sldId id="306" r:id="rId56"/>
    <p:sldId id="282" r:id="rId57"/>
    <p:sldId id="273" r:id="rId58"/>
    <p:sldId id="293" r:id="rId59"/>
    <p:sldId id="295" r:id="rId60"/>
    <p:sldId id="296" r:id="rId61"/>
    <p:sldId id="291" r:id="rId62"/>
    <p:sldId id="272" r:id="rId63"/>
    <p:sldId id="292" r:id="rId64"/>
    <p:sldId id="287" r:id="rId65"/>
    <p:sldId id="288" r:id="rId66"/>
    <p:sldId id="289" r:id="rId67"/>
    <p:sldId id="259" r:id="rId68"/>
    <p:sldId id="261" r:id="rId69"/>
    <p:sldId id="260" r:id="rId70"/>
    <p:sldId id="262" r:id="rId71"/>
    <p:sldId id="263" r:id="rId72"/>
    <p:sldId id="286" r:id="rId73"/>
    <p:sldId id="264" r:id="rId74"/>
    <p:sldId id="281" r:id="rId75"/>
    <p:sldId id="274" r:id="rId76"/>
    <p:sldId id="265" r:id="rId77"/>
    <p:sldId id="285" r:id="rId78"/>
    <p:sldId id="266" r:id="rId79"/>
    <p:sldId id="275" r:id="rId80"/>
    <p:sldId id="276" r:id="rId81"/>
    <p:sldId id="267" r:id="rId82"/>
    <p:sldId id="284" r:id="rId83"/>
    <p:sldId id="268" r:id="rId84"/>
    <p:sldId id="277" r:id="rId85"/>
    <p:sldId id="278" r:id="rId86"/>
    <p:sldId id="283" r:id="rId87"/>
    <p:sldId id="270" r:id="rId88"/>
    <p:sldId id="279" r:id="rId89"/>
    <p:sldId id="280" r:id="rId9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07"/>
  </p:normalViewPr>
  <p:slideViewPr>
    <p:cSldViewPr snapToGrid="0" snapToObjects="1">
      <p:cViewPr>
        <p:scale>
          <a:sx n="164" d="100"/>
          <a:sy n="164" d="100"/>
        </p:scale>
        <p:origin x="-114" y="2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19-10-2017</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‹nr.›</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10/19/2017</a:t>
            </a:fld>
            <a:endParaRPr lang="nl-NL" noProof="0" dirty="0"/>
          </a:p>
        </p:txBody>
      </p:sp>
      <p:sp>
        <p:nvSpPr>
          <p:cNvPr id="6" name="Footer Placeholder 5"/>
          <p:cNvSpPr>
            <a:spLocks noGrp="1"/>
          </p:cNvSpPr>
          <p:nvPr>
            <p:ph type="ftr" sz="quarter" idx="11"/>
          </p:nvPr>
        </p:nvSpPr>
        <p:spPr/>
        <p:txBody>
          <a:bodyPr/>
          <a:lstStyle/>
          <a:p>
            <a:r>
              <a:rPr lang="nl-NL" noProof="0" smtClean="0"/>
              <a:t>Titel van de presentatie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‹nr.›</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10/19/2017</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‹nr.›</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10/19/2017</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‹nr.›</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10/19/2017</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‹nr.›</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10/19/2017</a:t>
            </a:fld>
            <a:endParaRPr lang="nl-NL"/>
          </a:p>
        </p:txBody>
      </p:sp>
      <p:sp>
        <p:nvSpPr>
          <p:cNvPr id="3" name="Footer Placeholder 2"/>
          <p:cNvSpPr>
            <a:spLocks noGrp="1"/>
          </p:cNvSpPr>
          <p:nvPr>
            <p:ph type="ftr" sz="quarter" idx="11"/>
          </p:nvPr>
        </p:nvSpPr>
        <p:spPr/>
        <p:txBody>
          <a:bodyPr/>
          <a:lstStyle/>
          <a:p>
            <a:r>
              <a:rPr lang="nl-NL" smtClean="0"/>
              <a:t>Titel van de presentatie</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‹nr.›</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10/19/2017</a:t>
            </a:fld>
            <a:endParaRPr lang="nl-NL"/>
          </a:p>
        </p:txBody>
      </p:sp>
      <p:sp>
        <p:nvSpPr>
          <p:cNvPr id="5" name="Footer Placeholder 4"/>
          <p:cNvSpPr>
            <a:spLocks noGrp="1"/>
          </p:cNvSpPr>
          <p:nvPr>
            <p:ph type="ftr" sz="quarter" idx="11"/>
          </p:nvPr>
        </p:nvSpPr>
        <p:spPr/>
        <p:txBody>
          <a:bodyPr/>
          <a:lstStyle/>
          <a:p>
            <a:r>
              <a:rPr lang="nl-NL" smtClean="0"/>
              <a:t>Titel van de presentatie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‹nr.›</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10/19/2017</a:t>
            </a:fld>
            <a:endParaRPr lang="nl-NL"/>
          </a:p>
        </p:txBody>
      </p:sp>
      <p:sp>
        <p:nvSpPr>
          <p:cNvPr id="5" name="Footer Placeholder 4"/>
          <p:cNvSpPr>
            <a:spLocks noGrp="1"/>
          </p:cNvSpPr>
          <p:nvPr>
            <p:ph type="ftr" sz="quarter" idx="11"/>
          </p:nvPr>
        </p:nvSpPr>
        <p:spPr/>
        <p:txBody>
          <a:bodyPr/>
          <a:lstStyle/>
          <a:p>
            <a:r>
              <a:rPr lang="nl-NL" smtClean="0"/>
              <a:t>Titel van de presentatie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‹nr.›</a:t>
            </a:fld>
            <a:endParaRPr lang="nl-NL"/>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10/19/2017</a:t>
            </a:fld>
            <a:endParaRPr lang="nl-NL"/>
          </a:p>
        </p:txBody>
      </p:sp>
      <p:sp>
        <p:nvSpPr>
          <p:cNvPr id="5" name="Footer Placeholder 4"/>
          <p:cNvSpPr>
            <a:spLocks noGrp="1"/>
          </p:cNvSpPr>
          <p:nvPr>
            <p:ph type="ftr" sz="quarter" idx="11"/>
          </p:nvPr>
        </p:nvSpPr>
        <p:spPr/>
        <p:txBody>
          <a:bodyPr/>
          <a:lstStyle/>
          <a:p>
            <a:r>
              <a:rPr lang="nl-NL" smtClean="0"/>
              <a:t>Titel van de presentatie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‹nr.›</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10/19/2017</a:t>
            </a:fld>
            <a:endParaRPr lang="nl-NL"/>
          </a:p>
        </p:txBody>
      </p:sp>
      <p:sp>
        <p:nvSpPr>
          <p:cNvPr id="8" name="Footer Placeholder 7"/>
          <p:cNvSpPr>
            <a:spLocks noGrp="1"/>
          </p:cNvSpPr>
          <p:nvPr>
            <p:ph type="ftr" sz="quarter" idx="11"/>
          </p:nvPr>
        </p:nvSpPr>
        <p:spPr/>
        <p:txBody>
          <a:bodyPr/>
          <a:lstStyle/>
          <a:p>
            <a:r>
              <a:rPr lang="nl-NL" smtClean="0"/>
              <a:t>Titel van de presentatie</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‹nr.›</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10/19/2017</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‹nr.›</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10/19/2017</a:t>
            </a:fld>
            <a:endParaRPr lang="nl-NL" noProof="0" dirty="0"/>
          </a:p>
        </p:txBody>
      </p:sp>
      <p:sp>
        <p:nvSpPr>
          <p:cNvPr id="6" name="Footer Placeholder 5"/>
          <p:cNvSpPr>
            <a:spLocks noGrp="1"/>
          </p:cNvSpPr>
          <p:nvPr>
            <p:ph type="ftr" sz="quarter" idx="11"/>
          </p:nvPr>
        </p:nvSpPr>
        <p:spPr/>
        <p:txBody>
          <a:bodyPr/>
          <a:lstStyle/>
          <a:p>
            <a:r>
              <a:rPr lang="nl-NL" noProof="0" smtClean="0"/>
              <a:t>Titel van de presentatie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‹nr.›</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10/19/2017</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smtClean="0"/>
              <a:t>Titel van de presentatie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‹nr.›</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hyperlink" Target="https://www.jcp.org/en/jsr/detail?id=382" TargetMode="External"/><Relationship Id="rId2" Type="http://schemas.openxmlformats.org/officeDocument/2006/relationships/hyperlink" Target="http://www.reactivemanifesto.org/" TargetMode="External"/><Relationship Id="rId1" Type="http://schemas.openxmlformats.org/officeDocument/2006/relationships/slideLayout" Target="../slideLayouts/slideLayout7.xml"/><Relationship Id="rId4" Type="http://schemas.openxmlformats.org/officeDocument/2006/relationships/hyperlink" Target="https://blogs.oracle.com/theaquarium/opening-up-java-e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s://jcp.org/en/jsr/detail?id=374" TargetMode="External"/><Relationship Id="rId2" Type="http://schemas.openxmlformats.org/officeDocument/2006/relationships/hyperlink" Target="https://www.jcp.org/en/jsr/detail?id=365" TargetMode="External"/><Relationship Id="rId1" Type="http://schemas.openxmlformats.org/officeDocument/2006/relationships/slideLayout" Target="../slideLayouts/slideLayout7.xml"/><Relationship Id="rId5" Type="http://schemas.openxmlformats.org/officeDocument/2006/relationships/hyperlink" Target="https://jcp.org/en/jsr/detail?id=370" TargetMode="External"/><Relationship Id="rId4" Type="http://schemas.openxmlformats.org/officeDocument/2006/relationships/hyperlink" Target="https://jcp.org/en/jsr/detail?id=367"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www.jcp.org/en/jsr/detail?id=372" TargetMode="External"/><Relationship Id="rId2" Type="http://schemas.openxmlformats.org/officeDocument/2006/relationships/hyperlink" Target="https://jcp.org/en/jsr/detail?id=369" TargetMode="External"/><Relationship Id="rId1" Type="http://schemas.openxmlformats.org/officeDocument/2006/relationships/slideLayout" Target="../slideLayouts/slideLayout7.xml"/><Relationship Id="rId5" Type="http://schemas.openxmlformats.org/officeDocument/2006/relationships/hyperlink" Target="https://www.jcp.org/en/jsr/detail?id=380" TargetMode="External"/><Relationship Id="rId4" Type="http://schemas.openxmlformats.org/officeDocument/2006/relationships/hyperlink" Target="https://www.jcp.org/en/jsr/detail?id=375"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44.xml.rels><?xml version="1.0" encoding="UTF-8" standalone="yes"?>
<Relationships xmlns="http://schemas.openxmlformats.org/package/2006/relationships"><Relationship Id="rId2" Type="http://schemas.openxmlformats.org/officeDocument/2006/relationships/hyperlink" Target="https://www.ibm.com/developerworks/library/wa-http2-under-the-hood%20/index.html" TargetMode="Externa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image" Target="../media/image35.jp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11.xml"/></Relationships>
</file>

<file path=ppt/slides/_rels/slide79.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7.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1</a:t>
            </a:fld>
            <a:endParaRPr lang="nl-NL"/>
          </a:p>
        </p:txBody>
      </p:sp>
      <p:pic>
        <p:nvPicPr>
          <p:cNvPr id="9" name="Tijdelijke aanduiding voor inhoud 8"/>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10732" y="1410250"/>
            <a:ext cx="3744913" cy="2106513"/>
          </a:xfrm>
        </p:spPr>
      </p:pic>
    </p:spTree>
    <p:extLst>
      <p:ext uri="{BB962C8B-B14F-4D97-AF65-F5344CB8AC3E}">
        <p14:creationId xmlns:p14="http://schemas.microsoft.com/office/powerpoint/2010/main" val="21107708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10</a:t>
            </a:fld>
            <a:endParaRPr lang="nl-NL"/>
          </a:p>
        </p:txBody>
      </p:sp>
      <p:sp>
        <p:nvSpPr>
          <p:cNvPr id="4" name="Titel 3"/>
          <p:cNvSpPr>
            <a:spLocks noGrp="1"/>
          </p:cNvSpPr>
          <p:nvPr>
            <p:ph type="title"/>
          </p:nvPr>
        </p:nvSpPr>
        <p:spPr/>
        <p:txBody>
          <a:bodyPr/>
          <a:lstStyle/>
          <a:p>
            <a:r>
              <a:rPr lang="nl-NL" dirty="0" smtClean="0"/>
              <a:t>Java SE 8</a:t>
            </a:r>
            <a:endParaRPr lang="nl-NL" dirty="0"/>
          </a:p>
        </p:txBody>
      </p:sp>
      <p:sp>
        <p:nvSpPr>
          <p:cNvPr id="5" name="Tekstvak 4"/>
          <p:cNvSpPr txBox="1"/>
          <p:nvPr/>
        </p:nvSpPr>
        <p:spPr>
          <a:xfrm>
            <a:off x="1607480" y="1562918"/>
            <a:ext cx="4717605" cy="200055"/>
          </a:xfrm>
          <a:prstGeom prst="rect">
            <a:avLst/>
          </a:prstGeom>
          <a:noFill/>
        </p:spPr>
        <p:txBody>
          <a:bodyPr wrap="square" lIns="0" tIns="0" rIns="0" bIns="0" rtlCol="0">
            <a:spAutoFit/>
          </a:bodyPr>
          <a:lstStyle/>
          <a:p>
            <a:r>
              <a:rPr lang="nl-NL" sz="1300" dirty="0" smtClean="0"/>
              <a:t>JEE8 </a:t>
            </a:r>
            <a:r>
              <a:rPr lang="nl-NL" sz="1300" dirty="0" err="1" smtClean="0"/>
              <a:t>certified</a:t>
            </a:r>
            <a:r>
              <a:rPr lang="nl-NL" sz="1300" dirty="0" smtClean="0"/>
              <a:t> on Java SE 8 (</a:t>
            </a:r>
            <a:r>
              <a:rPr lang="nl-NL" sz="1300" dirty="0" err="1" smtClean="0"/>
              <a:t>not</a:t>
            </a:r>
            <a:r>
              <a:rPr lang="nl-NL" sz="1300" dirty="0" smtClean="0"/>
              <a:t> SE 9)</a:t>
            </a:r>
            <a:endParaRPr lang="nl-NL" sz="1300" dirty="0" smtClean="0"/>
          </a:p>
        </p:txBody>
      </p:sp>
    </p:spTree>
    <p:extLst>
      <p:ext uri="{BB962C8B-B14F-4D97-AF65-F5344CB8AC3E}">
        <p14:creationId xmlns:p14="http://schemas.microsoft.com/office/powerpoint/2010/main" val="2070572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11</a:t>
            </a:fld>
            <a:endParaRPr lang="nl-NL"/>
          </a:p>
        </p:txBody>
      </p:sp>
      <p:sp>
        <p:nvSpPr>
          <p:cNvPr id="4" name="Titel 3"/>
          <p:cNvSpPr>
            <a:spLocks noGrp="1"/>
          </p:cNvSpPr>
          <p:nvPr>
            <p:ph type="title"/>
          </p:nvPr>
        </p:nvSpPr>
        <p:spPr/>
        <p:txBody>
          <a:bodyPr/>
          <a:lstStyle/>
          <a:p>
            <a:r>
              <a:rPr lang="nl-NL" dirty="0" err="1" smtClean="0"/>
              <a:t>Microprofile</a:t>
            </a:r>
            <a:endParaRPr lang="nl-NL" dirty="0"/>
          </a:p>
        </p:txBody>
      </p:sp>
      <p:sp>
        <p:nvSpPr>
          <p:cNvPr id="6" name="Rechthoek 5"/>
          <p:cNvSpPr/>
          <p:nvPr/>
        </p:nvSpPr>
        <p:spPr>
          <a:xfrm>
            <a:off x="1121226" y="1728629"/>
            <a:ext cx="6753772" cy="300082"/>
          </a:xfrm>
          <a:prstGeom prst="rect">
            <a:avLst/>
          </a:prstGeom>
        </p:spPr>
        <p:txBody>
          <a:bodyPr wrap="none">
            <a:spAutoFit/>
          </a:bodyPr>
          <a:lstStyle/>
          <a:p>
            <a:r>
              <a:rPr lang="nl-NL" dirty="0"/>
              <a:t>a baseline platform </a:t>
            </a:r>
            <a:r>
              <a:rPr lang="nl-NL" dirty="0" err="1"/>
              <a:t>definition</a:t>
            </a:r>
            <a:r>
              <a:rPr lang="nl-NL" dirty="0"/>
              <a:t> </a:t>
            </a:r>
            <a:r>
              <a:rPr lang="nl-NL" dirty="0" err="1"/>
              <a:t>for</a:t>
            </a:r>
            <a:r>
              <a:rPr lang="nl-NL" dirty="0"/>
              <a:t> </a:t>
            </a:r>
            <a:r>
              <a:rPr lang="nl-NL" dirty="0" smtClean="0"/>
              <a:t>microservices, </a:t>
            </a:r>
            <a:r>
              <a:rPr lang="nl-NL" dirty="0" err="1" smtClean="0"/>
              <a:t>hosted</a:t>
            </a:r>
            <a:r>
              <a:rPr lang="nl-NL" dirty="0" smtClean="0"/>
              <a:t> </a:t>
            </a:r>
            <a:r>
              <a:rPr lang="nl-NL" dirty="0" err="1" smtClean="0"/>
              <a:t>now</a:t>
            </a:r>
            <a:r>
              <a:rPr lang="nl-NL" dirty="0" smtClean="0"/>
              <a:t> </a:t>
            </a:r>
            <a:r>
              <a:rPr lang="nl-NL" dirty="0" err="1" smtClean="0"/>
              <a:t>by</a:t>
            </a:r>
            <a:r>
              <a:rPr lang="nl-NL" dirty="0" smtClean="0"/>
              <a:t> </a:t>
            </a:r>
            <a:r>
              <a:rPr lang="nl-NL" dirty="0" err="1" smtClean="0"/>
              <a:t>the</a:t>
            </a:r>
            <a:r>
              <a:rPr lang="nl-NL" dirty="0" smtClean="0"/>
              <a:t> </a:t>
            </a:r>
            <a:r>
              <a:rPr lang="nl-NL" dirty="0" err="1" smtClean="0"/>
              <a:t>Eclipse</a:t>
            </a:r>
            <a:r>
              <a:rPr lang="nl-NL" dirty="0" smtClean="0"/>
              <a:t> foundation.</a:t>
            </a:r>
            <a:endParaRPr lang="nl-NL" dirty="0"/>
          </a:p>
        </p:txBody>
      </p:sp>
      <p:sp>
        <p:nvSpPr>
          <p:cNvPr id="7" name="Rechthoek 6"/>
          <p:cNvSpPr/>
          <p:nvPr/>
        </p:nvSpPr>
        <p:spPr>
          <a:xfrm>
            <a:off x="1199785" y="2213960"/>
            <a:ext cx="6604647" cy="507831"/>
          </a:xfrm>
          <a:prstGeom prst="rect">
            <a:avLst/>
          </a:prstGeom>
        </p:spPr>
        <p:txBody>
          <a:bodyPr wrap="square">
            <a:spAutoFit/>
          </a:bodyPr>
          <a:lstStyle/>
          <a:p>
            <a:r>
              <a:rPr lang="en-US" dirty="0"/>
              <a:t>The current 1.1 version of </a:t>
            </a:r>
            <a:r>
              <a:rPr lang="en-US" dirty="0" err="1"/>
              <a:t>MicroProfile</a:t>
            </a:r>
            <a:r>
              <a:rPr lang="en-US" dirty="0"/>
              <a:t> provides a stack that includes CDI, JSON, JAX-RS, and a configuration API</a:t>
            </a:r>
            <a:endParaRPr lang="nl-NL" dirty="0"/>
          </a:p>
        </p:txBody>
      </p:sp>
    </p:spTree>
    <p:extLst>
      <p:ext uri="{BB962C8B-B14F-4D97-AF65-F5344CB8AC3E}">
        <p14:creationId xmlns:p14="http://schemas.microsoft.com/office/powerpoint/2010/main" val="3598690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12</a:t>
            </a:fld>
            <a:endParaRPr lang="nl-NL"/>
          </a:p>
        </p:txBody>
      </p:sp>
      <p:sp>
        <p:nvSpPr>
          <p:cNvPr id="4" name="Title 3"/>
          <p:cNvSpPr>
            <a:spLocks noGrp="1"/>
          </p:cNvSpPr>
          <p:nvPr>
            <p:ph type="title"/>
          </p:nvPr>
        </p:nvSpPr>
        <p:spPr/>
        <p:txBody>
          <a:bodyPr/>
          <a:lstStyle/>
          <a:p>
            <a:r>
              <a:rPr lang="nl-NL" dirty="0" smtClean="0"/>
              <a:t>Java EE 8 </a:t>
            </a:r>
            <a:endParaRPr lang="nl-NL" dirty="0"/>
          </a:p>
        </p:txBody>
      </p:sp>
      <p:sp>
        <p:nvSpPr>
          <p:cNvPr id="5" name="Content Placeholder 4"/>
          <p:cNvSpPr>
            <a:spLocks noGrp="1"/>
          </p:cNvSpPr>
          <p:nvPr>
            <p:ph idx="1"/>
          </p:nvPr>
        </p:nvSpPr>
        <p:spPr>
          <a:xfrm>
            <a:off x="720003" y="1224000"/>
            <a:ext cx="7841577" cy="3491999"/>
          </a:xfrm>
        </p:spPr>
        <p:txBody>
          <a:bodyPr/>
          <a:lstStyle/>
          <a:p>
            <a:r>
              <a:rPr lang="nl-NL" dirty="0" smtClean="0"/>
              <a:t>Java EE 8 Platform </a:t>
            </a:r>
            <a:r>
              <a:rPr lang="nl-NL" dirty="0" err="1" smtClean="0"/>
              <a:t>and</a:t>
            </a:r>
            <a:r>
              <a:rPr lang="nl-NL" dirty="0" smtClean="0"/>
              <a:t> Web Profile</a:t>
            </a:r>
          </a:p>
          <a:p>
            <a:r>
              <a:rPr lang="nl-NL" dirty="0" smtClean="0"/>
              <a:t>Context </a:t>
            </a:r>
            <a:r>
              <a:rPr lang="nl-NL" dirty="0" err="1" smtClean="0"/>
              <a:t>and</a:t>
            </a:r>
            <a:r>
              <a:rPr lang="nl-NL" dirty="0" smtClean="0"/>
              <a:t> </a:t>
            </a:r>
            <a:r>
              <a:rPr lang="nl-NL" dirty="0" err="1" smtClean="0"/>
              <a:t>Dependency</a:t>
            </a:r>
            <a:r>
              <a:rPr lang="nl-NL" dirty="0" smtClean="0"/>
              <a:t> </a:t>
            </a:r>
            <a:r>
              <a:rPr lang="nl-NL" dirty="0" err="1" smtClean="0"/>
              <a:t>Injection</a:t>
            </a:r>
            <a:r>
              <a:rPr lang="nl-NL" dirty="0" smtClean="0"/>
              <a:t> 2.0 (CDI)</a:t>
            </a:r>
          </a:p>
          <a:p>
            <a:r>
              <a:rPr lang="nl-NL" dirty="0" smtClean="0"/>
              <a:t>Java API </a:t>
            </a:r>
            <a:r>
              <a:rPr lang="nl-NL" dirty="0" err="1" smtClean="0"/>
              <a:t>for</a:t>
            </a:r>
            <a:r>
              <a:rPr lang="nl-NL" dirty="0" smtClean="0"/>
              <a:t> JSON Binding 1.0 (JSON-B)</a:t>
            </a:r>
          </a:p>
          <a:p>
            <a:r>
              <a:rPr lang="nl-NL" dirty="0" smtClean="0"/>
              <a:t>Java Message Service 2.1 (JMS)</a:t>
            </a:r>
          </a:p>
          <a:p>
            <a:r>
              <a:rPr lang="nl-NL" dirty="0" smtClean="0"/>
              <a:t>Java </a:t>
            </a:r>
            <a:r>
              <a:rPr lang="nl-NL" dirty="0" err="1" smtClean="0"/>
              <a:t>Servlet</a:t>
            </a:r>
            <a:r>
              <a:rPr lang="nl-NL" dirty="0" smtClean="0"/>
              <a:t> 4.0</a:t>
            </a:r>
          </a:p>
          <a:p>
            <a:r>
              <a:rPr lang="nl-NL" dirty="0" smtClean="0"/>
              <a:t>Java API </a:t>
            </a:r>
            <a:r>
              <a:rPr lang="nl-NL" dirty="0" err="1" smtClean="0"/>
              <a:t>for</a:t>
            </a:r>
            <a:r>
              <a:rPr lang="nl-NL" dirty="0" smtClean="0"/>
              <a:t> </a:t>
            </a:r>
            <a:r>
              <a:rPr lang="nl-NL" dirty="0" err="1" smtClean="0"/>
              <a:t>RESTful</a:t>
            </a:r>
            <a:r>
              <a:rPr lang="nl-NL" dirty="0" smtClean="0"/>
              <a:t> Web Services 2.1 (JAX-RS)</a:t>
            </a:r>
          </a:p>
          <a:p>
            <a:r>
              <a:rPr lang="nl-NL" dirty="0" smtClean="0"/>
              <a:t>Model-View-Controller 1.0 (MVC)</a:t>
            </a:r>
          </a:p>
          <a:p>
            <a:r>
              <a:rPr lang="nl-NL" dirty="0" smtClean="0"/>
              <a:t>Java Server </a:t>
            </a:r>
            <a:r>
              <a:rPr lang="nl-NL" dirty="0" err="1" smtClean="0"/>
              <a:t>Faces</a:t>
            </a:r>
            <a:r>
              <a:rPr lang="nl-NL" dirty="0" smtClean="0"/>
              <a:t> 2.3 (JSF)</a:t>
            </a:r>
          </a:p>
          <a:p>
            <a:r>
              <a:rPr lang="nl-NL" dirty="0" smtClean="0"/>
              <a:t>Java EE Management API 2.0</a:t>
            </a:r>
          </a:p>
          <a:p>
            <a:r>
              <a:rPr lang="nl-NL" dirty="0" smtClean="0"/>
              <a:t>Java API  </a:t>
            </a:r>
            <a:r>
              <a:rPr lang="nl-NL" dirty="0" err="1" smtClean="0"/>
              <a:t>for</a:t>
            </a:r>
            <a:r>
              <a:rPr lang="nl-NL" dirty="0" smtClean="0"/>
              <a:t> JSON Processing 1.1 (JSON-P)</a:t>
            </a:r>
          </a:p>
          <a:p>
            <a:r>
              <a:rPr lang="nl-NL" dirty="0" smtClean="0"/>
              <a:t>Java EE Security API 1.0</a:t>
            </a:r>
          </a:p>
          <a:p>
            <a:r>
              <a:rPr lang="nl-NL" dirty="0" err="1" smtClean="0"/>
              <a:t>Bean</a:t>
            </a:r>
            <a:r>
              <a:rPr lang="nl-NL" dirty="0" smtClean="0"/>
              <a:t> </a:t>
            </a:r>
            <a:r>
              <a:rPr lang="nl-NL" dirty="0" err="1" smtClean="0"/>
              <a:t>Validation</a:t>
            </a:r>
            <a:r>
              <a:rPr lang="nl-NL" dirty="0" smtClean="0"/>
              <a:t> 2.0</a:t>
            </a:r>
          </a:p>
          <a:p>
            <a:endParaRPr lang="nl-NL" dirty="0" smtClean="0"/>
          </a:p>
          <a:p>
            <a:endParaRPr lang="nl-NL" dirty="0"/>
          </a:p>
        </p:txBody>
      </p:sp>
      <p:sp>
        <p:nvSpPr>
          <p:cNvPr id="6" name="Text Placeholder 5"/>
          <p:cNvSpPr>
            <a:spLocks noGrp="1"/>
          </p:cNvSpPr>
          <p:nvPr>
            <p:ph type="body" idx="13"/>
          </p:nvPr>
        </p:nvSpPr>
        <p:spPr/>
        <p:txBody>
          <a:bodyPr/>
          <a:lstStyle/>
          <a:p>
            <a:r>
              <a:rPr lang="nl-NL" dirty="0" err="1" smtClean="0"/>
              <a:t>JSRs</a:t>
            </a:r>
            <a:r>
              <a:rPr lang="nl-NL" dirty="0" smtClean="0"/>
              <a:t> – Original plan 2014	</a:t>
            </a:r>
            <a:endParaRPr lang="nl-NL" dirty="0"/>
          </a:p>
        </p:txBody>
      </p:sp>
    </p:spTree>
    <p:extLst>
      <p:ext uri="{BB962C8B-B14F-4D97-AF65-F5344CB8AC3E}">
        <p14:creationId xmlns:p14="http://schemas.microsoft.com/office/powerpoint/2010/main" val="304994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13</a:t>
            </a:fld>
            <a:endParaRPr lang="nl-NL"/>
          </a:p>
        </p:txBody>
      </p:sp>
      <p:sp>
        <p:nvSpPr>
          <p:cNvPr id="4" name="Titel 3"/>
          <p:cNvSpPr>
            <a:spLocks noGrp="1"/>
          </p:cNvSpPr>
          <p:nvPr>
            <p:ph type="title"/>
          </p:nvPr>
        </p:nvSpPr>
        <p:spPr/>
        <p:txBody>
          <a:bodyPr/>
          <a:lstStyle/>
          <a:p>
            <a:r>
              <a:rPr lang="nl-NL" dirty="0" smtClean="0"/>
              <a:t>2016 community survey</a:t>
            </a:r>
            <a:endParaRPr lang="nl-NL" dirty="0"/>
          </a:p>
        </p:txBody>
      </p:sp>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0087" y="1139916"/>
            <a:ext cx="3666261" cy="2314845"/>
          </a:xfrm>
          <a:prstGeom prst="rect">
            <a:avLst/>
          </a:prstGeom>
        </p:spPr>
      </p:pic>
      <p:pic>
        <p:nvPicPr>
          <p:cNvPr id="6" name="Afbeelding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9999" y="1186509"/>
            <a:ext cx="3737081" cy="3053577"/>
          </a:xfrm>
          <a:prstGeom prst="rect">
            <a:avLst/>
          </a:prstGeom>
        </p:spPr>
      </p:pic>
    </p:spTree>
    <p:extLst>
      <p:ext uri="{BB962C8B-B14F-4D97-AF65-F5344CB8AC3E}">
        <p14:creationId xmlns:p14="http://schemas.microsoft.com/office/powerpoint/2010/main" val="27023615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14</a:t>
            </a:fld>
            <a:endParaRPr lang="nl-NL"/>
          </a:p>
        </p:txBody>
      </p:sp>
      <p:sp>
        <p:nvSpPr>
          <p:cNvPr id="4" name="Titel 3"/>
          <p:cNvSpPr>
            <a:spLocks noGrp="1"/>
          </p:cNvSpPr>
          <p:nvPr>
            <p:ph type="title"/>
          </p:nvPr>
        </p:nvSpPr>
        <p:spPr/>
        <p:txBody>
          <a:bodyPr/>
          <a:lstStyle/>
          <a:p>
            <a:r>
              <a:rPr lang="nl-NL" dirty="0" smtClean="0"/>
              <a:t>2016 community survey</a:t>
            </a:r>
            <a:endParaRPr lang="nl-NL" dirty="0"/>
          </a:p>
        </p:txBody>
      </p:sp>
      <p:sp>
        <p:nvSpPr>
          <p:cNvPr id="5" name="Tekstvak 4"/>
          <p:cNvSpPr txBox="1"/>
          <p:nvPr/>
        </p:nvSpPr>
        <p:spPr>
          <a:xfrm>
            <a:off x="792092" y="4146831"/>
            <a:ext cx="6150358" cy="615553"/>
          </a:xfrm>
          <a:prstGeom prst="rect">
            <a:avLst/>
          </a:prstGeom>
          <a:noFill/>
        </p:spPr>
        <p:txBody>
          <a:bodyPr wrap="square" lIns="0" tIns="0" rIns="0" bIns="0" rtlCol="0">
            <a:spAutoFit/>
          </a:bodyPr>
          <a:lstStyle/>
          <a:p>
            <a:r>
              <a:rPr lang="nl-NL" sz="1000" dirty="0" smtClean="0"/>
              <a:t>Summary:</a:t>
            </a:r>
          </a:p>
          <a:p>
            <a:pPr marL="285750" indent="-285750">
              <a:buFont typeface="Arial" panose="020B0604020202020204" pitchFamily="34" charset="0"/>
              <a:buChar char="•"/>
            </a:pPr>
            <a:r>
              <a:rPr lang="nl-NL" sz="1000" dirty="0" smtClean="0"/>
              <a:t>focus on </a:t>
            </a:r>
            <a:r>
              <a:rPr lang="nl-NL" sz="1000" dirty="0" err="1" smtClean="0"/>
              <a:t>Servlet</a:t>
            </a:r>
            <a:r>
              <a:rPr lang="nl-NL" sz="1000" dirty="0" smtClean="0"/>
              <a:t>, REST, JSON</a:t>
            </a:r>
          </a:p>
          <a:p>
            <a:pPr marL="285750" indent="-285750">
              <a:buFont typeface="Arial" panose="020B0604020202020204" pitchFamily="34" charset="0"/>
              <a:buChar char="•"/>
            </a:pPr>
            <a:r>
              <a:rPr lang="nl-NL" sz="1000" dirty="0" err="1"/>
              <a:t>a</a:t>
            </a:r>
            <a:r>
              <a:rPr lang="nl-NL" sz="1000" dirty="0" err="1" smtClean="0"/>
              <a:t>ccellerate</a:t>
            </a:r>
            <a:r>
              <a:rPr lang="nl-NL" sz="1000" dirty="0" smtClean="0"/>
              <a:t> delivery</a:t>
            </a:r>
          </a:p>
          <a:p>
            <a:pPr marL="285750" indent="-285750">
              <a:buFont typeface="Arial" panose="020B0604020202020204" pitchFamily="34" charset="0"/>
              <a:buChar char="•"/>
            </a:pPr>
            <a:r>
              <a:rPr lang="nl-NL" sz="1000" dirty="0" err="1"/>
              <a:t>d</a:t>
            </a:r>
            <a:r>
              <a:rPr lang="nl-NL" sz="1000" dirty="0" err="1" smtClean="0"/>
              <a:t>eprioritize</a:t>
            </a:r>
            <a:r>
              <a:rPr lang="nl-NL" sz="1000" dirty="0" smtClean="0"/>
              <a:t> new </a:t>
            </a:r>
            <a:r>
              <a:rPr lang="nl-NL" sz="1000" dirty="0" err="1" smtClean="0"/>
              <a:t>standards</a:t>
            </a:r>
            <a:r>
              <a:rPr lang="nl-NL" sz="1000" dirty="0" smtClean="0"/>
              <a:t> </a:t>
            </a:r>
            <a:r>
              <a:rPr lang="nl-NL" sz="1000" dirty="0" err="1" smtClean="0"/>
              <a:t>for</a:t>
            </a:r>
            <a:r>
              <a:rPr lang="nl-NL" sz="1000" dirty="0" smtClean="0"/>
              <a:t> management, JMS, MVC</a:t>
            </a:r>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479" y="847578"/>
            <a:ext cx="5591235" cy="3141576"/>
          </a:xfrm>
          <a:prstGeom prst="rect">
            <a:avLst/>
          </a:prstGeom>
        </p:spPr>
      </p:pic>
    </p:spTree>
    <p:extLst>
      <p:ext uri="{BB962C8B-B14F-4D97-AF65-F5344CB8AC3E}">
        <p14:creationId xmlns:p14="http://schemas.microsoft.com/office/powerpoint/2010/main" val="35332051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15</a:t>
            </a:fld>
            <a:endParaRPr lang="nl-NL"/>
          </a:p>
        </p:txBody>
      </p:sp>
      <p:sp>
        <p:nvSpPr>
          <p:cNvPr id="4" name="Titel 3"/>
          <p:cNvSpPr>
            <a:spLocks noGrp="1"/>
          </p:cNvSpPr>
          <p:nvPr>
            <p:ph type="title"/>
          </p:nvPr>
        </p:nvSpPr>
        <p:spPr/>
        <p:txBody>
          <a:bodyPr/>
          <a:lstStyle/>
          <a:p>
            <a:r>
              <a:rPr lang="nl-NL" dirty="0" smtClean="0"/>
              <a:t>EE4J </a:t>
            </a:r>
            <a:r>
              <a:rPr lang="nl-NL" dirty="0" err="1" smtClean="0"/>
              <a:t>future</a:t>
            </a:r>
            <a:endParaRPr lang="nl-NL" dirty="0"/>
          </a:p>
        </p:txBody>
      </p:sp>
      <p:sp>
        <p:nvSpPr>
          <p:cNvPr id="5" name="Tijdelijke aanduiding voor inhoud 4"/>
          <p:cNvSpPr>
            <a:spLocks noGrp="1"/>
          </p:cNvSpPr>
          <p:nvPr>
            <p:ph idx="1"/>
          </p:nvPr>
        </p:nvSpPr>
        <p:spPr>
          <a:xfrm>
            <a:off x="720003" y="938614"/>
            <a:ext cx="7661026" cy="3491999"/>
          </a:xfrm>
        </p:spPr>
        <p:txBody>
          <a:bodyPr/>
          <a:lstStyle/>
          <a:p>
            <a:r>
              <a:rPr lang="en-US" dirty="0"/>
              <a:t>Java EE is being repositioned for the cloud, and the first half of the planned two-part release features technology promoting that goal. As soon as Java EE 8 is out, work will begin on Java EE 9. Currently the goal is to release Java EE 9 within one year.</a:t>
            </a:r>
          </a:p>
          <a:p>
            <a:r>
              <a:rPr lang="en-US" dirty="0"/>
              <a:t>Already on the roadmap for </a:t>
            </a:r>
            <a:r>
              <a:rPr lang="en-US" b="1" dirty="0"/>
              <a:t>Java EE 9 is an enhancement to the Java EE Security API, which will include features that didn’t fit into Java EE Security 1.0. </a:t>
            </a:r>
            <a:r>
              <a:rPr lang="en-US" dirty="0"/>
              <a:t>Developers can also expect to see deepening support for enterprise development in the cloud, with more Java EE technologies using the </a:t>
            </a:r>
            <a:r>
              <a:rPr lang="en-US" dirty="0">
                <a:hlinkClick r:id="rId2"/>
              </a:rPr>
              <a:t>reactive manifesto</a:t>
            </a:r>
            <a:r>
              <a:rPr lang="en-US" dirty="0"/>
              <a:t> as a blueprint to promote resilience and scalability.</a:t>
            </a:r>
          </a:p>
          <a:p>
            <a:r>
              <a:rPr lang="en-US" dirty="0"/>
              <a:t>My </a:t>
            </a:r>
            <a:r>
              <a:rPr lang="en-US" b="1" dirty="0" err="1"/>
              <a:t>wishlist</a:t>
            </a:r>
            <a:r>
              <a:rPr lang="en-US" b="1" dirty="0"/>
              <a:t> for Java EE 9 includes a boost for </a:t>
            </a:r>
            <a:r>
              <a:rPr lang="en-US" b="1" dirty="0" err="1"/>
              <a:t>microservices</a:t>
            </a:r>
            <a:r>
              <a:rPr lang="en-US" b="1" dirty="0"/>
              <a:t>-friendly technology</a:t>
            </a:r>
            <a:r>
              <a:rPr lang="en-US" dirty="0"/>
              <a:t>. Two APIs that would support </a:t>
            </a:r>
            <a:r>
              <a:rPr lang="en-US" dirty="0" err="1"/>
              <a:t>microservices</a:t>
            </a:r>
            <a:r>
              <a:rPr lang="en-US" dirty="0"/>
              <a:t> are Configuration API 1.0 (</a:t>
            </a:r>
            <a:r>
              <a:rPr lang="en-US" dirty="0">
                <a:hlinkClick r:id="rId3"/>
              </a:rPr>
              <a:t>JSR 382</a:t>
            </a:r>
            <a:r>
              <a:rPr lang="en-US" dirty="0"/>
              <a:t>) and Health Check, both dropped for Java EE 8 but under consideration for the next update. </a:t>
            </a:r>
          </a:p>
          <a:p>
            <a:r>
              <a:rPr lang="en-US" dirty="0"/>
              <a:t>I also welcome the recent </a:t>
            </a:r>
            <a:r>
              <a:rPr lang="en-US" dirty="0">
                <a:hlinkClick r:id="rId4"/>
              </a:rPr>
              <a:t>announcement</a:t>
            </a:r>
            <a:r>
              <a:rPr lang="en-US" dirty="0"/>
              <a:t> that Java EE is being adopted by Eclipse. I expect the </a:t>
            </a:r>
            <a:r>
              <a:rPr lang="en-US" b="1" dirty="0"/>
              <a:t>open source </a:t>
            </a:r>
            <a:r>
              <a:rPr lang="en-US" dirty="0"/>
              <a:t>foundation will embrace greater community involvement from vendors and developers. We should expect an accelerated cadence of Java EE releases, and ongoing enhancements to this powerful enterprise specification.</a:t>
            </a:r>
          </a:p>
          <a:p>
            <a:endParaRPr lang="nl-NL" dirty="0"/>
          </a:p>
        </p:txBody>
      </p:sp>
    </p:spTree>
    <p:extLst>
      <p:ext uri="{BB962C8B-B14F-4D97-AF65-F5344CB8AC3E}">
        <p14:creationId xmlns:p14="http://schemas.microsoft.com/office/powerpoint/2010/main" val="2129371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16</a:t>
            </a:fld>
            <a:endParaRPr lang="nl-NL"/>
          </a:p>
        </p:txBody>
      </p:sp>
      <p:sp>
        <p:nvSpPr>
          <p:cNvPr id="4" name="Titel 3"/>
          <p:cNvSpPr>
            <a:spLocks noGrp="1"/>
          </p:cNvSpPr>
          <p:nvPr>
            <p:ph type="title"/>
          </p:nvPr>
        </p:nvSpPr>
        <p:spPr/>
        <p:txBody>
          <a:bodyPr/>
          <a:lstStyle/>
          <a:p>
            <a:r>
              <a:rPr lang="nl-NL" dirty="0" smtClean="0"/>
              <a:t>Java EE </a:t>
            </a:r>
            <a:r>
              <a:rPr lang="nl-NL" dirty="0"/>
              <a:t>8 </a:t>
            </a:r>
            <a:r>
              <a:rPr lang="nl-NL" dirty="0" smtClean="0"/>
              <a:t>new </a:t>
            </a:r>
            <a:r>
              <a:rPr lang="nl-NL" dirty="0" err="1" smtClean="0"/>
              <a:t>and</a:t>
            </a:r>
            <a:r>
              <a:rPr lang="nl-NL" dirty="0" smtClean="0"/>
              <a:t> </a:t>
            </a:r>
            <a:r>
              <a:rPr lang="nl-NL" dirty="0" err="1" smtClean="0"/>
              <a:t>updated</a:t>
            </a:r>
            <a:r>
              <a:rPr lang="nl-NL" dirty="0" smtClean="0"/>
              <a:t> </a:t>
            </a:r>
            <a:r>
              <a:rPr lang="nl-NL" dirty="0" err="1" smtClean="0"/>
              <a:t>APIs</a:t>
            </a:r>
            <a:endParaRPr lang="nl-NL" dirty="0"/>
          </a:p>
        </p:txBody>
      </p:sp>
      <p:sp>
        <p:nvSpPr>
          <p:cNvPr id="5" name="Tijdelijke aanduiding voor inhoud 4"/>
          <p:cNvSpPr>
            <a:spLocks noGrp="1"/>
          </p:cNvSpPr>
          <p:nvPr>
            <p:ph idx="1"/>
          </p:nvPr>
        </p:nvSpPr>
        <p:spPr>
          <a:xfrm>
            <a:off x="720003" y="938614"/>
            <a:ext cx="7661026" cy="3491999"/>
          </a:xfrm>
        </p:spPr>
        <p:txBody>
          <a:bodyPr/>
          <a:lstStyle/>
          <a:p>
            <a:r>
              <a:rPr lang="nl-NL" dirty="0" smtClean="0"/>
              <a:t>JSON-B </a:t>
            </a:r>
            <a:r>
              <a:rPr lang="nl-NL" dirty="0"/>
              <a:t>(</a:t>
            </a:r>
            <a:r>
              <a:rPr lang="nl-NL" dirty="0" err="1"/>
              <a:t>JavaScript</a:t>
            </a:r>
            <a:r>
              <a:rPr lang="nl-NL" dirty="0"/>
              <a:t> Object </a:t>
            </a:r>
            <a:r>
              <a:rPr lang="nl-NL" dirty="0" err="1"/>
              <a:t>Notation</a:t>
            </a:r>
            <a:r>
              <a:rPr lang="nl-NL" dirty="0"/>
              <a:t> Binding), </a:t>
            </a:r>
            <a:r>
              <a:rPr lang="nl-NL" dirty="0" err="1"/>
              <a:t>providing</a:t>
            </a:r>
            <a:r>
              <a:rPr lang="nl-NL" dirty="0"/>
              <a:t> a binding </a:t>
            </a:r>
            <a:r>
              <a:rPr lang="nl-NL" dirty="0" err="1"/>
              <a:t>layer</a:t>
            </a:r>
            <a:r>
              <a:rPr lang="nl-NL" dirty="0"/>
              <a:t> </a:t>
            </a:r>
            <a:r>
              <a:rPr lang="nl-NL" dirty="0" err="1"/>
              <a:t>for</a:t>
            </a:r>
            <a:r>
              <a:rPr lang="nl-NL" dirty="0"/>
              <a:t> </a:t>
            </a:r>
            <a:r>
              <a:rPr lang="nl-NL" dirty="0" err="1"/>
              <a:t>converting</a:t>
            </a:r>
            <a:r>
              <a:rPr lang="nl-NL" dirty="0"/>
              <a:t> Java </a:t>
            </a:r>
            <a:r>
              <a:rPr lang="nl-NL" dirty="0" err="1"/>
              <a:t>objects</a:t>
            </a:r>
            <a:r>
              <a:rPr lang="nl-NL" dirty="0"/>
              <a:t> </a:t>
            </a:r>
            <a:r>
              <a:rPr lang="nl-NL" dirty="0" err="1"/>
              <a:t>to</a:t>
            </a:r>
            <a:r>
              <a:rPr lang="nl-NL" dirty="0"/>
              <a:t> </a:t>
            </a:r>
            <a:r>
              <a:rPr lang="nl-NL" dirty="0" err="1"/>
              <a:t>and</a:t>
            </a:r>
            <a:r>
              <a:rPr lang="nl-NL" dirty="0"/>
              <a:t> </a:t>
            </a:r>
            <a:r>
              <a:rPr lang="nl-NL" dirty="0" err="1"/>
              <a:t>from</a:t>
            </a:r>
            <a:r>
              <a:rPr lang="nl-NL" dirty="0"/>
              <a:t> JSON </a:t>
            </a:r>
            <a:r>
              <a:rPr lang="nl-NL" dirty="0" err="1"/>
              <a:t>messages</a:t>
            </a:r>
            <a:r>
              <a:rPr lang="nl-NL" dirty="0"/>
              <a:t>.</a:t>
            </a:r>
          </a:p>
          <a:p>
            <a:r>
              <a:rPr lang="nl-NL" dirty="0"/>
              <a:t>Updates </a:t>
            </a:r>
            <a:r>
              <a:rPr lang="nl-NL" dirty="0" err="1"/>
              <a:t>to</a:t>
            </a:r>
            <a:r>
              <a:rPr lang="nl-NL" dirty="0"/>
              <a:t> JSON-P (JSON Processing API), </a:t>
            </a:r>
            <a:r>
              <a:rPr lang="nl-NL" dirty="0" err="1"/>
              <a:t>improving</a:t>
            </a:r>
            <a:r>
              <a:rPr lang="nl-NL" dirty="0"/>
              <a:t> </a:t>
            </a:r>
            <a:r>
              <a:rPr lang="nl-NL" dirty="0" err="1"/>
              <a:t>the</a:t>
            </a:r>
            <a:r>
              <a:rPr lang="nl-NL" dirty="0"/>
              <a:t> object model.</a:t>
            </a:r>
          </a:p>
          <a:p>
            <a:r>
              <a:rPr lang="nl-NL" dirty="0"/>
              <a:t>JAX-RS (Java API </a:t>
            </a:r>
            <a:r>
              <a:rPr lang="nl-NL" dirty="0" err="1"/>
              <a:t>for</a:t>
            </a:r>
            <a:r>
              <a:rPr lang="nl-NL" dirty="0"/>
              <a:t> </a:t>
            </a:r>
            <a:r>
              <a:rPr lang="nl-NL" dirty="0" err="1"/>
              <a:t>RESTful</a:t>
            </a:r>
            <a:r>
              <a:rPr lang="nl-NL" dirty="0"/>
              <a:t> Web Services) 2.1 </a:t>
            </a:r>
            <a:r>
              <a:rPr lang="nl-NL" dirty="0" err="1"/>
              <a:t>reactive</a:t>
            </a:r>
            <a:r>
              <a:rPr lang="nl-NL" dirty="0"/>
              <a:t> </a:t>
            </a:r>
            <a:r>
              <a:rPr lang="nl-NL" dirty="0" err="1"/>
              <a:t>client</a:t>
            </a:r>
            <a:r>
              <a:rPr lang="nl-NL" dirty="0"/>
              <a:t> API.</a:t>
            </a:r>
          </a:p>
          <a:p>
            <a:r>
              <a:rPr lang="nl-NL" dirty="0"/>
              <a:t>JAX-RS support </a:t>
            </a:r>
            <a:r>
              <a:rPr lang="nl-NL" dirty="0" err="1"/>
              <a:t>for</a:t>
            </a:r>
            <a:r>
              <a:rPr lang="nl-NL" dirty="0"/>
              <a:t> server-sent events, </a:t>
            </a:r>
            <a:r>
              <a:rPr lang="nl-NL" dirty="0" err="1"/>
              <a:t>offering</a:t>
            </a:r>
            <a:r>
              <a:rPr lang="nl-NL" dirty="0"/>
              <a:t> a </a:t>
            </a:r>
            <a:r>
              <a:rPr lang="nl-NL" dirty="0" err="1"/>
              <a:t>one</a:t>
            </a:r>
            <a:r>
              <a:rPr lang="nl-NL" dirty="0"/>
              <a:t>-way </a:t>
            </a:r>
            <a:r>
              <a:rPr lang="nl-NL" dirty="0" err="1"/>
              <a:t>channel</a:t>
            </a:r>
            <a:r>
              <a:rPr lang="nl-NL" dirty="0"/>
              <a:t> </a:t>
            </a:r>
            <a:r>
              <a:rPr lang="nl-NL" dirty="0" err="1"/>
              <a:t>from</a:t>
            </a:r>
            <a:r>
              <a:rPr lang="nl-NL" dirty="0"/>
              <a:t> a server </a:t>
            </a:r>
            <a:r>
              <a:rPr lang="nl-NL" dirty="0" err="1"/>
              <a:t>to</a:t>
            </a:r>
            <a:r>
              <a:rPr lang="nl-NL" dirty="0"/>
              <a:t> a </a:t>
            </a:r>
            <a:r>
              <a:rPr lang="nl-NL" dirty="0" err="1"/>
              <a:t>client</a:t>
            </a:r>
            <a:r>
              <a:rPr lang="nl-NL" dirty="0"/>
              <a:t>.</a:t>
            </a:r>
          </a:p>
          <a:p>
            <a:r>
              <a:rPr lang="nl-NL" dirty="0"/>
              <a:t>HTTP/2 support in </a:t>
            </a:r>
            <a:r>
              <a:rPr lang="nl-NL" dirty="0" err="1"/>
              <a:t>Servlet</a:t>
            </a:r>
            <a:r>
              <a:rPr lang="nl-NL" dirty="0"/>
              <a:t>. Java </a:t>
            </a:r>
            <a:r>
              <a:rPr lang="nl-NL" dirty="0" err="1"/>
              <a:t>Servlet</a:t>
            </a:r>
            <a:r>
              <a:rPr lang="nl-NL" dirty="0"/>
              <a:t> </a:t>
            </a:r>
            <a:r>
              <a:rPr lang="nl-NL" dirty="0" err="1"/>
              <a:t>provides</a:t>
            </a:r>
            <a:r>
              <a:rPr lang="nl-NL" dirty="0"/>
              <a:t> a </a:t>
            </a:r>
            <a:r>
              <a:rPr lang="nl-NL" dirty="0" err="1"/>
              <a:t>programming</a:t>
            </a:r>
            <a:r>
              <a:rPr lang="nl-NL" dirty="0"/>
              <a:t> class </a:t>
            </a:r>
            <a:r>
              <a:rPr lang="nl-NL" dirty="0" err="1"/>
              <a:t>to</a:t>
            </a:r>
            <a:r>
              <a:rPr lang="nl-NL" dirty="0"/>
              <a:t> </a:t>
            </a:r>
            <a:r>
              <a:rPr lang="nl-NL" dirty="0" err="1"/>
              <a:t>extend</a:t>
            </a:r>
            <a:r>
              <a:rPr lang="nl-NL" dirty="0"/>
              <a:t> server </a:t>
            </a:r>
            <a:r>
              <a:rPr lang="nl-NL" dirty="0" err="1"/>
              <a:t>capabilities</a:t>
            </a:r>
            <a:r>
              <a:rPr lang="nl-NL" dirty="0"/>
              <a:t>.</a:t>
            </a:r>
          </a:p>
          <a:p>
            <a:r>
              <a:rPr lang="nl-NL" dirty="0"/>
              <a:t>Java EE Security API, </a:t>
            </a:r>
            <a:r>
              <a:rPr lang="nl-NL" dirty="0" err="1"/>
              <a:t>accommodating</a:t>
            </a:r>
            <a:r>
              <a:rPr lang="nl-NL" dirty="0"/>
              <a:t> </a:t>
            </a:r>
            <a:r>
              <a:rPr lang="nl-NL" dirty="0" err="1"/>
              <a:t>cloud</a:t>
            </a:r>
            <a:r>
              <a:rPr lang="nl-NL" dirty="0"/>
              <a:t> </a:t>
            </a:r>
            <a:r>
              <a:rPr lang="nl-NL" dirty="0" err="1"/>
              <a:t>and</a:t>
            </a:r>
            <a:r>
              <a:rPr lang="nl-NL" dirty="0"/>
              <a:t> PaaS </a:t>
            </a:r>
            <a:r>
              <a:rPr lang="nl-NL" dirty="0" err="1"/>
              <a:t>paradigms</a:t>
            </a:r>
            <a:r>
              <a:rPr lang="nl-NL" dirty="0"/>
              <a:t>.</a:t>
            </a:r>
          </a:p>
          <a:p>
            <a:r>
              <a:rPr lang="nl-NL" dirty="0" err="1"/>
              <a:t>Bean</a:t>
            </a:r>
            <a:r>
              <a:rPr lang="nl-NL" dirty="0"/>
              <a:t> </a:t>
            </a:r>
            <a:r>
              <a:rPr lang="nl-NL" dirty="0" err="1"/>
              <a:t>Validation</a:t>
            </a:r>
            <a:r>
              <a:rPr lang="nl-NL" dirty="0"/>
              <a:t> 2.0, </a:t>
            </a:r>
            <a:r>
              <a:rPr lang="nl-NL" dirty="0" err="1"/>
              <a:t>leveraging</a:t>
            </a:r>
            <a:r>
              <a:rPr lang="nl-NL" dirty="0"/>
              <a:t> Java 8 </a:t>
            </a:r>
            <a:r>
              <a:rPr lang="nl-NL" dirty="0" err="1"/>
              <a:t>language</a:t>
            </a:r>
            <a:r>
              <a:rPr lang="nl-NL" dirty="0"/>
              <a:t> </a:t>
            </a:r>
            <a:r>
              <a:rPr lang="nl-NL" dirty="0" err="1"/>
              <a:t>constructs</a:t>
            </a:r>
            <a:r>
              <a:rPr lang="nl-NL" dirty="0"/>
              <a:t> </a:t>
            </a:r>
            <a:r>
              <a:rPr lang="nl-NL" dirty="0" err="1"/>
              <a:t>for</a:t>
            </a:r>
            <a:r>
              <a:rPr lang="nl-NL" dirty="0"/>
              <a:t> </a:t>
            </a:r>
            <a:r>
              <a:rPr lang="nl-NL" dirty="0" err="1"/>
              <a:t>use</a:t>
            </a:r>
            <a:r>
              <a:rPr lang="nl-NL" dirty="0"/>
              <a:t> in </a:t>
            </a:r>
            <a:r>
              <a:rPr lang="nl-NL" dirty="0" err="1"/>
              <a:t>validation</a:t>
            </a:r>
            <a:r>
              <a:rPr lang="nl-NL" dirty="0"/>
              <a:t>. </a:t>
            </a:r>
            <a:r>
              <a:rPr lang="nl-NL" dirty="0" err="1"/>
              <a:t>Bean</a:t>
            </a:r>
            <a:r>
              <a:rPr lang="nl-NL" dirty="0"/>
              <a:t> </a:t>
            </a:r>
            <a:r>
              <a:rPr lang="nl-NL" dirty="0" err="1"/>
              <a:t>Validation</a:t>
            </a:r>
            <a:r>
              <a:rPr lang="nl-NL" dirty="0"/>
              <a:t> </a:t>
            </a:r>
            <a:r>
              <a:rPr lang="nl-NL" dirty="0" err="1"/>
              <a:t>enables</a:t>
            </a:r>
            <a:r>
              <a:rPr lang="nl-NL" dirty="0"/>
              <a:t> </a:t>
            </a:r>
            <a:r>
              <a:rPr lang="nl-NL" dirty="0" err="1"/>
              <a:t>expression</a:t>
            </a:r>
            <a:r>
              <a:rPr lang="nl-NL" dirty="0"/>
              <a:t> of </a:t>
            </a:r>
            <a:r>
              <a:rPr lang="nl-NL" dirty="0" err="1"/>
              <a:t>constraints</a:t>
            </a:r>
            <a:r>
              <a:rPr lang="nl-NL" dirty="0"/>
              <a:t> on object </a:t>
            </a:r>
            <a:r>
              <a:rPr lang="nl-NL" dirty="0" err="1"/>
              <a:t>models</a:t>
            </a:r>
            <a:r>
              <a:rPr lang="nl-NL" dirty="0"/>
              <a:t> </a:t>
            </a:r>
            <a:r>
              <a:rPr lang="nl-NL" dirty="0" err="1"/>
              <a:t>using</a:t>
            </a:r>
            <a:r>
              <a:rPr lang="nl-NL" dirty="0"/>
              <a:t> </a:t>
            </a:r>
            <a:r>
              <a:rPr lang="nl-NL" dirty="0" err="1"/>
              <a:t>annotations</a:t>
            </a:r>
            <a:r>
              <a:rPr lang="nl-NL" dirty="0"/>
              <a:t>.</a:t>
            </a:r>
          </a:p>
          <a:p>
            <a:r>
              <a:rPr lang="nl-NL" dirty="0" err="1"/>
              <a:t>JavaServer</a:t>
            </a:r>
            <a:r>
              <a:rPr lang="nl-NL" dirty="0"/>
              <a:t> </a:t>
            </a:r>
            <a:r>
              <a:rPr lang="nl-NL" dirty="0" err="1"/>
              <a:t>Faces</a:t>
            </a:r>
            <a:r>
              <a:rPr lang="nl-NL" dirty="0"/>
              <a:t> 2.3, </a:t>
            </a:r>
            <a:r>
              <a:rPr lang="nl-NL" dirty="0" err="1"/>
              <a:t>for</a:t>
            </a:r>
            <a:r>
              <a:rPr lang="nl-NL" dirty="0"/>
              <a:t> building server-side user interfaces.</a:t>
            </a:r>
          </a:p>
          <a:p>
            <a:r>
              <a:rPr lang="nl-NL" dirty="0"/>
              <a:t>CDI (</a:t>
            </a:r>
            <a:r>
              <a:rPr lang="nl-NL" dirty="0" err="1"/>
              <a:t>Contexts</a:t>
            </a:r>
            <a:r>
              <a:rPr lang="nl-NL" dirty="0"/>
              <a:t> </a:t>
            </a:r>
            <a:r>
              <a:rPr lang="nl-NL" dirty="0" err="1"/>
              <a:t>and</a:t>
            </a:r>
            <a:r>
              <a:rPr lang="nl-NL" dirty="0"/>
              <a:t> </a:t>
            </a:r>
            <a:r>
              <a:rPr lang="nl-NL" dirty="0" err="1"/>
              <a:t>Dependency</a:t>
            </a:r>
            <a:r>
              <a:rPr lang="nl-NL" dirty="0"/>
              <a:t> </a:t>
            </a:r>
            <a:r>
              <a:rPr lang="nl-NL" dirty="0" err="1"/>
              <a:t>Injection</a:t>
            </a:r>
            <a:r>
              <a:rPr lang="nl-NL" dirty="0"/>
              <a:t>) 2.0, </a:t>
            </a:r>
            <a:r>
              <a:rPr lang="nl-NL" dirty="0" err="1"/>
              <a:t>emphasizing</a:t>
            </a:r>
            <a:r>
              <a:rPr lang="nl-NL" dirty="0"/>
              <a:t> </a:t>
            </a:r>
            <a:r>
              <a:rPr lang="nl-NL" dirty="0" err="1"/>
              <a:t>asynchronous</a:t>
            </a:r>
            <a:r>
              <a:rPr lang="nl-NL" dirty="0"/>
              <a:t> events.</a:t>
            </a:r>
          </a:p>
        </p:txBody>
      </p:sp>
    </p:spTree>
    <p:extLst>
      <p:ext uri="{BB962C8B-B14F-4D97-AF65-F5344CB8AC3E}">
        <p14:creationId xmlns:p14="http://schemas.microsoft.com/office/powerpoint/2010/main" val="18639546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17</a:t>
            </a:fld>
            <a:endParaRPr lang="nl-NL"/>
          </a:p>
        </p:txBody>
      </p:sp>
      <p:sp>
        <p:nvSpPr>
          <p:cNvPr id="4" name="Titel 3"/>
          <p:cNvSpPr>
            <a:spLocks noGrp="1"/>
          </p:cNvSpPr>
          <p:nvPr>
            <p:ph type="title"/>
          </p:nvPr>
        </p:nvSpPr>
        <p:spPr/>
        <p:txBody>
          <a:bodyPr/>
          <a:lstStyle/>
          <a:p>
            <a:r>
              <a:rPr lang="nl-NL" dirty="0" smtClean="0"/>
              <a:t>JEE8 – </a:t>
            </a:r>
            <a:r>
              <a:rPr lang="nl-NL" dirty="0" err="1" smtClean="0"/>
              <a:t>What’s</a:t>
            </a:r>
            <a:r>
              <a:rPr lang="nl-NL" dirty="0" smtClean="0"/>
              <a:t> new</a:t>
            </a:r>
            <a:endParaRPr lang="nl-NL" dirty="0"/>
          </a:p>
        </p:txBody>
      </p:sp>
      <p:pic>
        <p:nvPicPr>
          <p:cNvPr id="2457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7274" y="995847"/>
            <a:ext cx="3327258" cy="3661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11069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18</a:t>
            </a:fld>
            <a:endParaRPr lang="nl-NL"/>
          </a:p>
        </p:txBody>
      </p:sp>
      <p:sp>
        <p:nvSpPr>
          <p:cNvPr id="4" name="Titel 3"/>
          <p:cNvSpPr>
            <a:spLocks noGrp="1"/>
          </p:cNvSpPr>
          <p:nvPr>
            <p:ph type="title"/>
          </p:nvPr>
        </p:nvSpPr>
        <p:spPr/>
        <p:txBody>
          <a:bodyPr/>
          <a:lstStyle/>
          <a:p>
            <a:r>
              <a:rPr lang="nl-NL" dirty="0" smtClean="0"/>
              <a:t>Java EE 8 focus </a:t>
            </a:r>
            <a:r>
              <a:rPr lang="nl-NL" dirty="0" err="1" smtClean="0"/>
              <a:t>areas</a:t>
            </a:r>
            <a:endParaRPr lang="nl-NL" dirty="0"/>
          </a:p>
        </p:txBody>
      </p:sp>
      <p:sp>
        <p:nvSpPr>
          <p:cNvPr id="5" name="Tijdelijke aanduiding voor inhoud 4"/>
          <p:cNvSpPr>
            <a:spLocks noGrp="1"/>
          </p:cNvSpPr>
          <p:nvPr>
            <p:ph idx="1"/>
          </p:nvPr>
        </p:nvSpPr>
        <p:spPr>
          <a:xfrm>
            <a:off x="720003" y="938614"/>
            <a:ext cx="7661026" cy="3491999"/>
          </a:xfrm>
        </p:spPr>
        <p:txBody>
          <a:bodyPr/>
          <a:lstStyle/>
          <a:p>
            <a:r>
              <a:rPr lang="nl-NL" dirty="0" smtClean="0"/>
              <a:t>Web Tier </a:t>
            </a:r>
            <a:r>
              <a:rPr lang="nl-NL" dirty="0" err="1" smtClean="0"/>
              <a:t>enhancements</a:t>
            </a:r>
            <a:r>
              <a:rPr lang="nl-NL" dirty="0" smtClean="0"/>
              <a:t> / HTTP/2 support</a:t>
            </a:r>
          </a:p>
          <a:p>
            <a:endParaRPr lang="nl-NL" dirty="0" smtClean="0"/>
          </a:p>
          <a:p>
            <a:r>
              <a:rPr lang="nl-NL" dirty="0" err="1" smtClean="0"/>
              <a:t>Ease</a:t>
            </a:r>
            <a:r>
              <a:rPr lang="nl-NL" dirty="0" smtClean="0"/>
              <a:t> of development / CDI </a:t>
            </a:r>
            <a:r>
              <a:rPr lang="nl-NL" dirty="0" err="1" smtClean="0"/>
              <a:t>alignment</a:t>
            </a:r>
            <a:endParaRPr lang="nl-NL" dirty="0" smtClean="0"/>
          </a:p>
          <a:p>
            <a:endParaRPr lang="nl-NL" dirty="0" smtClean="0"/>
          </a:p>
          <a:p>
            <a:r>
              <a:rPr lang="nl-NL" dirty="0" smtClean="0"/>
              <a:t>Security </a:t>
            </a:r>
            <a:r>
              <a:rPr lang="nl-NL" dirty="0" err="1" smtClean="0"/>
              <a:t>simplification</a:t>
            </a:r>
            <a:r>
              <a:rPr lang="nl-NL" dirty="0"/>
              <a:t> </a:t>
            </a:r>
            <a:r>
              <a:rPr lang="nl-NL" dirty="0" err="1" smtClean="0"/>
              <a:t>and</a:t>
            </a:r>
            <a:r>
              <a:rPr lang="nl-NL" dirty="0" smtClean="0"/>
              <a:t> </a:t>
            </a:r>
            <a:r>
              <a:rPr lang="nl-NL" dirty="0" err="1" smtClean="0"/>
              <a:t>modernization</a:t>
            </a:r>
            <a:endParaRPr lang="nl-NL" dirty="0"/>
          </a:p>
        </p:txBody>
      </p:sp>
    </p:spTree>
    <p:extLst>
      <p:ext uri="{BB962C8B-B14F-4D97-AF65-F5344CB8AC3E}">
        <p14:creationId xmlns:p14="http://schemas.microsoft.com/office/powerpoint/2010/main" val="39507044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19</a:t>
            </a:fld>
            <a:endParaRPr lang="nl-NL"/>
          </a:p>
        </p:txBody>
      </p:sp>
      <p:sp>
        <p:nvSpPr>
          <p:cNvPr id="4" name="Title 3"/>
          <p:cNvSpPr>
            <a:spLocks noGrp="1"/>
          </p:cNvSpPr>
          <p:nvPr>
            <p:ph type="title"/>
          </p:nvPr>
        </p:nvSpPr>
        <p:spPr/>
        <p:txBody>
          <a:bodyPr/>
          <a:lstStyle/>
          <a:p>
            <a:r>
              <a:rPr lang="nl-NL" dirty="0" err="1" smtClean="0"/>
              <a:t>What’s</a:t>
            </a:r>
            <a:r>
              <a:rPr lang="nl-NL" dirty="0" smtClean="0"/>
              <a:t> new in JEE8</a:t>
            </a:r>
            <a:endParaRPr lang="nl-NL" dirty="0"/>
          </a:p>
        </p:txBody>
      </p:sp>
      <p:sp>
        <p:nvSpPr>
          <p:cNvPr id="5" name="Rechthoek 4"/>
          <p:cNvSpPr/>
          <p:nvPr/>
        </p:nvSpPr>
        <p:spPr>
          <a:xfrm>
            <a:off x="541651" y="962429"/>
            <a:ext cx="7612234" cy="3000821"/>
          </a:xfrm>
          <a:prstGeom prst="rect">
            <a:avLst/>
          </a:prstGeom>
        </p:spPr>
        <p:txBody>
          <a:bodyPr wrap="square">
            <a:spAutoFit/>
          </a:bodyPr>
          <a:lstStyle/>
          <a:p>
            <a:r>
              <a:rPr lang="en-US" dirty="0" smtClean="0">
                <a:hlinkClick r:id="rId2"/>
              </a:rPr>
              <a:t>JSR </a:t>
            </a:r>
            <a:r>
              <a:rPr lang="en-US" dirty="0">
                <a:hlinkClick r:id="rId2"/>
              </a:rPr>
              <a:t>365</a:t>
            </a:r>
            <a:r>
              <a:rPr lang="en-US" dirty="0"/>
              <a:t>: Contexts and Dependency Injection 2.0. The goal is to make CDI modular and separating CDI into Core CDI, Java SE, Java EE. </a:t>
            </a:r>
            <a:endParaRPr lang="en-US" dirty="0" smtClean="0"/>
          </a:p>
          <a:p>
            <a:endParaRPr lang="en-US" dirty="0"/>
          </a:p>
          <a:p>
            <a:r>
              <a:rPr lang="en-US" dirty="0" smtClean="0">
                <a:hlinkClick r:id="rId3"/>
              </a:rPr>
              <a:t>JSR </a:t>
            </a:r>
            <a:r>
              <a:rPr lang="en-US" dirty="0">
                <a:hlinkClick r:id="rId3"/>
              </a:rPr>
              <a:t>374</a:t>
            </a:r>
            <a:r>
              <a:rPr lang="en-US" dirty="0"/>
              <a:t>: JSON Processing 1.1. The goal is to include standards like </a:t>
            </a:r>
            <a:r>
              <a:rPr lang="en-US" dirty="0" err="1"/>
              <a:t>Json</a:t>
            </a:r>
            <a:r>
              <a:rPr lang="en-US" dirty="0"/>
              <a:t> pointer, patch and merge patch. </a:t>
            </a:r>
            <a:endParaRPr lang="en-US" dirty="0" smtClean="0"/>
          </a:p>
          <a:p>
            <a:endParaRPr lang="en-US" dirty="0"/>
          </a:p>
          <a:p>
            <a:r>
              <a:rPr lang="en-US" dirty="0" smtClean="0">
                <a:hlinkClick r:id="rId4"/>
              </a:rPr>
              <a:t>JSR </a:t>
            </a:r>
            <a:r>
              <a:rPr lang="en-US" dirty="0">
                <a:hlinkClick r:id="rId4"/>
              </a:rPr>
              <a:t>367</a:t>
            </a:r>
            <a:r>
              <a:rPr lang="en-US" dirty="0"/>
              <a:t>: JSON Binding 1.0. The goal is to provide mapping between JSON data and Java objects. It provides a standard support to handle JSON media type for JAX-RS. </a:t>
            </a:r>
            <a:endParaRPr lang="en-US" dirty="0" smtClean="0"/>
          </a:p>
          <a:p>
            <a:endParaRPr lang="en-US" dirty="0"/>
          </a:p>
          <a:p>
            <a:r>
              <a:rPr lang="en-US" dirty="0" smtClean="0">
                <a:hlinkClick r:id="rId5"/>
              </a:rPr>
              <a:t>JSR </a:t>
            </a:r>
            <a:r>
              <a:rPr lang="en-US" dirty="0">
                <a:hlinkClick r:id="rId5"/>
              </a:rPr>
              <a:t>370</a:t>
            </a:r>
            <a:r>
              <a:rPr lang="en-US" dirty="0"/>
              <a:t>: RESTful Web Services (JAX-RS 2.1). The goal is to improve server-to-server communication, server-sent events, non-blocking I/O, asynchronous clients with reactive programming, hypermedia API and integration with other JSRs like CDI and other frameworks. The Jersey reference implementation has made good progress but has not yet been approved as a standard. </a:t>
            </a:r>
          </a:p>
        </p:txBody>
      </p:sp>
    </p:spTree>
    <p:extLst>
      <p:ext uri="{BB962C8B-B14F-4D97-AF65-F5344CB8AC3E}">
        <p14:creationId xmlns:p14="http://schemas.microsoft.com/office/powerpoint/2010/main" val="145311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2</a:t>
            </a:fld>
            <a:endParaRPr lang="nl-NL"/>
          </a:p>
        </p:txBody>
      </p:sp>
      <p:sp>
        <p:nvSpPr>
          <p:cNvPr id="4" name="Titel 3"/>
          <p:cNvSpPr>
            <a:spLocks noGrp="1"/>
          </p:cNvSpPr>
          <p:nvPr>
            <p:ph type="title"/>
          </p:nvPr>
        </p:nvSpPr>
        <p:spPr/>
        <p:txBody>
          <a:bodyPr/>
          <a:lstStyle/>
          <a:p>
            <a:r>
              <a:rPr lang="nl-NL" dirty="0" smtClean="0"/>
              <a:t>Java </a:t>
            </a:r>
            <a:r>
              <a:rPr lang="nl-NL" dirty="0" smtClean="0"/>
              <a:t>Enterprise Edition 8</a:t>
            </a:r>
            <a:endParaRPr lang="nl-NL" dirty="0"/>
          </a:p>
        </p:txBody>
      </p:sp>
      <p:pic>
        <p:nvPicPr>
          <p:cNvPr id="2355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0884" y="1118247"/>
            <a:ext cx="4168622" cy="35203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013278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20</a:t>
            </a:fld>
            <a:endParaRPr lang="nl-NL"/>
          </a:p>
        </p:txBody>
      </p:sp>
      <p:sp>
        <p:nvSpPr>
          <p:cNvPr id="4" name="Title 3"/>
          <p:cNvSpPr>
            <a:spLocks noGrp="1"/>
          </p:cNvSpPr>
          <p:nvPr>
            <p:ph type="title"/>
          </p:nvPr>
        </p:nvSpPr>
        <p:spPr/>
        <p:txBody>
          <a:bodyPr/>
          <a:lstStyle/>
          <a:p>
            <a:r>
              <a:rPr lang="nl-NL" dirty="0" err="1" smtClean="0"/>
              <a:t>What’s</a:t>
            </a:r>
            <a:r>
              <a:rPr lang="nl-NL" dirty="0" smtClean="0"/>
              <a:t> new in JEE8</a:t>
            </a:r>
            <a:endParaRPr lang="nl-NL" dirty="0"/>
          </a:p>
        </p:txBody>
      </p:sp>
      <p:sp>
        <p:nvSpPr>
          <p:cNvPr id="5" name="Rechthoek 4"/>
          <p:cNvSpPr/>
          <p:nvPr/>
        </p:nvSpPr>
        <p:spPr>
          <a:xfrm>
            <a:off x="719999" y="1080047"/>
            <a:ext cx="7649382" cy="3000821"/>
          </a:xfrm>
          <a:prstGeom prst="rect">
            <a:avLst/>
          </a:prstGeom>
        </p:spPr>
        <p:txBody>
          <a:bodyPr wrap="square">
            <a:spAutoFit/>
          </a:bodyPr>
          <a:lstStyle/>
          <a:p>
            <a:r>
              <a:rPr lang="en-US" dirty="0" smtClean="0">
                <a:hlinkClick r:id="rId2"/>
              </a:rPr>
              <a:t>JSR </a:t>
            </a:r>
            <a:r>
              <a:rPr lang="en-US" dirty="0">
                <a:hlinkClick r:id="rId2"/>
              </a:rPr>
              <a:t>369</a:t>
            </a:r>
            <a:r>
              <a:rPr lang="en-US" dirty="0"/>
              <a:t>: </a:t>
            </a:r>
            <a:r>
              <a:rPr lang="en-US" dirty="0" err="1"/>
              <a:t>JavaTM</a:t>
            </a:r>
            <a:r>
              <a:rPr lang="en-US" dirty="0"/>
              <a:t> Servlet 4.0 Specification. The goal is to support for HTTP/2 and compatibility with HTTP 1.1. The early draft review is available</a:t>
            </a:r>
            <a:r>
              <a:rPr lang="en-US" dirty="0" smtClean="0"/>
              <a:t>.</a:t>
            </a:r>
          </a:p>
          <a:p>
            <a:r>
              <a:rPr lang="en-US" dirty="0"/>
              <a:t> </a:t>
            </a:r>
          </a:p>
          <a:p>
            <a:r>
              <a:rPr lang="en-US" dirty="0" smtClean="0">
                <a:hlinkClick r:id="rId3"/>
              </a:rPr>
              <a:t>JSR </a:t>
            </a:r>
            <a:r>
              <a:rPr lang="en-US" dirty="0">
                <a:hlinkClick r:id="rId3"/>
              </a:rPr>
              <a:t>372</a:t>
            </a:r>
            <a:r>
              <a:rPr lang="en-US" dirty="0"/>
              <a:t>: the next release of Java Server Faces JSF 2.3. It is a mature technology with some improvements such as better CDI and </a:t>
            </a:r>
            <a:r>
              <a:rPr lang="en-US" dirty="0" err="1"/>
              <a:t>WebSocket</a:t>
            </a:r>
            <a:r>
              <a:rPr lang="en-US" dirty="0"/>
              <a:t> integration, Ajax method invocation and date and time support.  </a:t>
            </a:r>
            <a:endParaRPr lang="en-US" dirty="0" smtClean="0"/>
          </a:p>
          <a:p>
            <a:pPr marL="285750" indent="-285750">
              <a:buFontTx/>
              <a:buChar char="-"/>
            </a:pPr>
            <a:endParaRPr lang="en-US" dirty="0"/>
          </a:p>
          <a:p>
            <a:r>
              <a:rPr lang="en-US" dirty="0" smtClean="0">
                <a:hlinkClick r:id="rId4"/>
              </a:rPr>
              <a:t>JSR </a:t>
            </a:r>
            <a:r>
              <a:rPr lang="en-US" dirty="0">
                <a:hlinkClick r:id="rId4"/>
              </a:rPr>
              <a:t>375</a:t>
            </a:r>
            <a:r>
              <a:rPr lang="en-US" dirty="0"/>
              <a:t>: Java EE Security API 1.0. The goal is to simplify, standardize, and modernize the Security API across the platform. There is a proposal to simplify managing users and groups. Also improvements related to password aliasing, role mapping, authentication and authorization with CDI support. The second renewal ballot is planned in November.  </a:t>
            </a:r>
            <a:endParaRPr lang="en-US" dirty="0" smtClean="0"/>
          </a:p>
          <a:p>
            <a:pPr marL="285750" indent="-285750">
              <a:buFontTx/>
              <a:buChar char="-"/>
            </a:pPr>
            <a:endParaRPr lang="en-US" dirty="0"/>
          </a:p>
          <a:p>
            <a:r>
              <a:rPr lang="en-US" dirty="0" smtClean="0">
                <a:hlinkClick r:id="rId5"/>
              </a:rPr>
              <a:t>JSR </a:t>
            </a:r>
            <a:r>
              <a:rPr lang="en-US" dirty="0">
                <a:hlinkClick r:id="rId5"/>
              </a:rPr>
              <a:t>380</a:t>
            </a:r>
            <a:r>
              <a:rPr lang="en-US" dirty="0"/>
              <a:t>: Bean Validation 2.0. The goal is to leverage Java 8 language constructs, like </a:t>
            </a:r>
            <a:r>
              <a:rPr lang="en-US" dirty="0" err="1"/>
              <a:t>optionals</a:t>
            </a:r>
            <a:r>
              <a:rPr lang="en-US" dirty="0"/>
              <a:t>, date and time API, and repeatable annotations. </a:t>
            </a:r>
          </a:p>
        </p:txBody>
      </p:sp>
    </p:spTree>
    <p:extLst>
      <p:ext uri="{BB962C8B-B14F-4D97-AF65-F5344CB8AC3E}">
        <p14:creationId xmlns:p14="http://schemas.microsoft.com/office/powerpoint/2010/main" val="22054321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21</a:t>
            </a:fld>
            <a:endParaRPr lang="nl-NL"/>
          </a:p>
        </p:txBody>
      </p:sp>
      <p:sp>
        <p:nvSpPr>
          <p:cNvPr id="4" name="Title 3"/>
          <p:cNvSpPr>
            <a:spLocks noGrp="1"/>
          </p:cNvSpPr>
          <p:nvPr>
            <p:ph type="title"/>
          </p:nvPr>
        </p:nvSpPr>
        <p:spPr/>
        <p:txBody>
          <a:bodyPr/>
          <a:lstStyle/>
          <a:p>
            <a:r>
              <a:rPr lang="en-US" dirty="0"/>
              <a:t>Contexts and Dependency Injection 2.0 </a:t>
            </a:r>
            <a:r>
              <a:rPr lang="en-US" dirty="0" smtClean="0"/>
              <a:t>(JSR 365)</a:t>
            </a:r>
            <a:endParaRPr lang="nl-NL" dirty="0"/>
          </a:p>
        </p:txBody>
      </p:sp>
    </p:spTree>
    <p:extLst>
      <p:ext uri="{BB962C8B-B14F-4D97-AF65-F5344CB8AC3E}">
        <p14:creationId xmlns:p14="http://schemas.microsoft.com/office/powerpoint/2010/main" val="21897044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22</a:t>
            </a:fld>
            <a:endParaRPr lang="nl-NL"/>
          </a:p>
        </p:txBody>
      </p:sp>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250" y="504001"/>
            <a:ext cx="6720039" cy="3997562"/>
          </a:xfrm>
          <a:prstGeom prst="rect">
            <a:avLst/>
          </a:prstGeom>
        </p:spPr>
      </p:pic>
    </p:spTree>
    <p:extLst>
      <p:ext uri="{BB962C8B-B14F-4D97-AF65-F5344CB8AC3E}">
        <p14:creationId xmlns:p14="http://schemas.microsoft.com/office/powerpoint/2010/main" val="25581602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23</a:t>
            </a:fld>
            <a:endParaRPr lang="nl-NL"/>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555" y="815905"/>
            <a:ext cx="7705725" cy="3267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11418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24</a:t>
            </a:fld>
            <a:endParaRPr lang="nl-NL"/>
          </a:p>
        </p:txBody>
      </p:sp>
      <p:sp>
        <p:nvSpPr>
          <p:cNvPr id="4" name="Title 3"/>
          <p:cNvSpPr>
            <a:spLocks noGrp="1"/>
          </p:cNvSpPr>
          <p:nvPr>
            <p:ph type="title"/>
          </p:nvPr>
        </p:nvSpPr>
        <p:spPr/>
        <p:txBody>
          <a:bodyPr/>
          <a:lstStyle/>
          <a:p>
            <a:r>
              <a:rPr lang="en-US" dirty="0" smtClean="0"/>
              <a:t>JSON ?</a:t>
            </a:r>
            <a:endParaRPr lang="nl-NL" dirty="0"/>
          </a:p>
        </p:txBody>
      </p:sp>
      <p:sp>
        <p:nvSpPr>
          <p:cNvPr id="6" name="Rechthoek 5"/>
          <p:cNvSpPr/>
          <p:nvPr/>
        </p:nvSpPr>
        <p:spPr>
          <a:xfrm>
            <a:off x="849828" y="1056866"/>
            <a:ext cx="7294105" cy="1131079"/>
          </a:xfrm>
          <a:prstGeom prst="rect">
            <a:avLst/>
          </a:prstGeom>
        </p:spPr>
        <p:txBody>
          <a:bodyPr wrap="square">
            <a:spAutoFit/>
          </a:bodyPr>
          <a:lstStyle/>
          <a:p>
            <a:r>
              <a:rPr lang="en-US" b="1" dirty="0" smtClean="0"/>
              <a:t>JSON</a:t>
            </a:r>
            <a:r>
              <a:rPr lang="en-US" dirty="0" smtClean="0"/>
              <a:t> is </a:t>
            </a:r>
            <a:r>
              <a:rPr lang="en-US" dirty="0"/>
              <a:t>short for </a:t>
            </a:r>
            <a:r>
              <a:rPr lang="en-US" b="1" dirty="0"/>
              <a:t>JavaScript Object </a:t>
            </a:r>
            <a:r>
              <a:rPr lang="en-US" b="1" dirty="0" smtClean="0"/>
              <a:t>Notation</a:t>
            </a:r>
          </a:p>
          <a:p>
            <a:endParaRPr lang="en-US" b="1" dirty="0"/>
          </a:p>
          <a:p>
            <a:pPr marL="285750" indent="-285750">
              <a:buFont typeface="Arial" panose="020B0604020202020204" pitchFamily="34" charset="0"/>
              <a:buChar char="•"/>
            </a:pPr>
            <a:r>
              <a:rPr lang="en-US" dirty="0" smtClean="0"/>
              <a:t>A </a:t>
            </a:r>
            <a:r>
              <a:rPr lang="en-US" dirty="0"/>
              <a:t>way to store information in an organized, </a:t>
            </a:r>
            <a:r>
              <a:rPr lang="en-US" dirty="0" smtClean="0"/>
              <a:t>easy-to-access manner</a:t>
            </a:r>
            <a:r>
              <a:rPr lang="en-US" dirty="0"/>
              <a:t>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Human-readable</a:t>
            </a:r>
            <a:endParaRPr lang="nl-NL" dirty="0"/>
          </a:p>
        </p:txBody>
      </p:sp>
      <p:sp>
        <p:nvSpPr>
          <p:cNvPr id="10" name="Rectangle 2"/>
          <p:cNvSpPr>
            <a:spLocks noChangeArrowheads="1"/>
          </p:cNvSpPr>
          <p:nvPr/>
        </p:nvSpPr>
        <p:spPr bwMode="auto">
          <a:xfrm>
            <a:off x="720725"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sp>
        <p:nvSpPr>
          <p:cNvPr id="11" name="Rectangle 3"/>
          <p:cNvSpPr>
            <a:spLocks noChangeArrowheads="1"/>
          </p:cNvSpPr>
          <p:nvPr/>
        </p:nvSpPr>
        <p:spPr bwMode="auto">
          <a:xfrm>
            <a:off x="2358801" y="2714812"/>
            <a:ext cx="339546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1200" b="0" i="0" u="none" strike="noStrike" cap="none" normalizeH="0" baseline="0" dirty="0" smtClean="0">
                <a:ln>
                  <a:noFill/>
                </a:ln>
                <a:solidFill>
                  <a:schemeClr val="tx1"/>
                </a:solidFill>
                <a:effectLst/>
                <a:latin typeface="Arial Unicode MS" pitchFamily="34" charset="-128"/>
                <a:cs typeface="Arial" pitchFamily="34" charset="0"/>
              </a:rPr>
              <a:t>var </a:t>
            </a:r>
            <a:r>
              <a:rPr kumimoji="0" lang="nl-NL" altLang="nl-NL" sz="1200" b="0" i="0" u="none" strike="noStrike" cap="none" normalizeH="0" baseline="0" dirty="0" err="1" smtClean="0">
                <a:ln>
                  <a:noFill/>
                </a:ln>
                <a:solidFill>
                  <a:schemeClr val="tx1"/>
                </a:solidFill>
                <a:effectLst/>
                <a:latin typeface="Arial Unicode MS" pitchFamily="34" charset="-128"/>
                <a:cs typeface="Arial" pitchFamily="34" charset="0"/>
              </a:rPr>
              <a:t>jason</a:t>
            </a:r>
            <a:r>
              <a:rPr kumimoji="0" lang="nl-NL" altLang="nl-NL" sz="1200" b="0" i="0" u="none" strike="noStrike" cap="none" normalizeH="0" baseline="0" dirty="0" smtClean="0">
                <a:ln>
                  <a:noFill/>
                </a:ln>
                <a:solidFill>
                  <a:schemeClr val="tx1"/>
                </a:solidFill>
                <a:effectLst/>
                <a:latin typeface="Arial Unicode MS" pitchFamily="34" charset="-128"/>
                <a:cs typeface="Arial" pitchFamily="34" charset="0"/>
              </a:rPr>
              <a:t> = </a:t>
            </a:r>
            <a:r>
              <a:rPr kumimoji="0" lang="nl-NL" altLang="nl-NL" sz="1200" b="1" i="0" u="none" strike="noStrike" cap="none" normalizeH="0" baseline="0" dirty="0" smtClean="0">
                <a:ln>
                  <a:noFill/>
                </a:ln>
                <a:solidFill>
                  <a:schemeClr val="tx1"/>
                </a:solidFill>
                <a:effectLst/>
                <a:latin typeface="Arial Unicode MS" pitchFamily="34" charset="-128"/>
                <a:cs typeface="Arial" pitchFamily="34" charset="0"/>
              </a:rPr>
              <a:t>{ “name" : “Jason", </a:t>
            </a:r>
          </a:p>
          <a:p>
            <a:pPr marL="0" marR="0" lvl="0" indent="0" algn="l" defTabSz="914400" rtl="0" eaLnBrk="1" fontAlgn="base" latinLnBrk="0" hangingPunct="1">
              <a:lnSpc>
                <a:spcPct val="100000"/>
              </a:lnSpc>
              <a:spcBef>
                <a:spcPct val="0"/>
              </a:spcBef>
              <a:spcAft>
                <a:spcPct val="0"/>
              </a:spcAft>
              <a:buClrTx/>
              <a:buSzTx/>
              <a:buFontTx/>
              <a:buNone/>
              <a:tabLst/>
            </a:pPr>
            <a:r>
              <a:rPr lang="nl-NL" altLang="nl-NL" sz="1200" b="1" dirty="0">
                <a:latin typeface="Arial Unicode MS" pitchFamily="34" charset="-128"/>
                <a:cs typeface="Arial" pitchFamily="34" charset="0"/>
              </a:rPr>
              <a:t> </a:t>
            </a:r>
            <a:r>
              <a:rPr lang="nl-NL" altLang="nl-NL" sz="1200" b="1" dirty="0" smtClean="0">
                <a:latin typeface="Arial Unicode MS" pitchFamily="34" charset="-128"/>
                <a:cs typeface="Arial" pitchFamily="34" charset="0"/>
              </a:rPr>
              <a:t>                    </a:t>
            </a:r>
            <a:r>
              <a:rPr kumimoji="0" lang="nl-NL" altLang="nl-NL" sz="1200" b="1" i="0" u="none" strike="noStrike" cap="none" normalizeH="0" baseline="0" dirty="0" smtClean="0">
                <a:ln>
                  <a:noFill/>
                </a:ln>
                <a:solidFill>
                  <a:schemeClr val="tx1"/>
                </a:solidFill>
                <a:effectLst/>
                <a:latin typeface="Arial Unicode MS" pitchFamily="34" charset="-128"/>
                <a:cs typeface="Arial" pitchFamily="34" charset="0"/>
              </a:rPr>
              <a:t>“</a:t>
            </a:r>
            <a:r>
              <a:rPr kumimoji="0" lang="nl-NL" altLang="nl-NL" sz="1200" b="1" i="0" u="none" strike="noStrike" cap="none" normalizeH="0" baseline="0" dirty="0" err="1" smtClean="0">
                <a:ln>
                  <a:noFill/>
                </a:ln>
                <a:solidFill>
                  <a:schemeClr val="tx1"/>
                </a:solidFill>
                <a:effectLst/>
                <a:latin typeface="Arial Unicode MS" pitchFamily="34" charset="-128"/>
                <a:cs typeface="Arial" pitchFamily="34" charset="0"/>
              </a:rPr>
              <a:t>occupation</a:t>
            </a:r>
            <a:r>
              <a:rPr kumimoji="0" lang="nl-NL" altLang="nl-NL" sz="1200" b="1" i="0" u="none" strike="noStrike" cap="none" normalizeH="0" baseline="0" dirty="0" smtClean="0">
                <a:ln>
                  <a:noFill/>
                </a:ln>
                <a:solidFill>
                  <a:schemeClr val="tx1"/>
                </a:solidFill>
                <a:effectLst/>
                <a:latin typeface="Arial Unicode MS" pitchFamily="34" charset="-128"/>
                <a:cs typeface="Arial" pitchFamily="34" charset="0"/>
              </a:rPr>
              <a:t>" : “movie </a:t>
            </a:r>
            <a:r>
              <a:rPr lang="nl-NL" altLang="nl-NL" sz="1200" b="1" dirty="0" smtClean="0">
                <a:latin typeface="Arial Unicode MS" pitchFamily="34" charset="-128"/>
                <a:cs typeface="Arial" pitchFamily="34" charset="0"/>
              </a:rPr>
              <a:t>star</a:t>
            </a:r>
            <a:r>
              <a:rPr kumimoji="0" lang="nl-NL" altLang="nl-NL" sz="1200" b="1" i="0" u="none" strike="noStrike" cap="none" normalizeH="0" baseline="0" dirty="0" smtClean="0">
                <a:ln>
                  <a:noFill/>
                </a:ln>
                <a:solidFill>
                  <a:schemeClr val="tx1"/>
                </a:solidFill>
                <a:effectLst/>
                <a:latin typeface="Arial Unicode MS" pitchFamily="34" charset="-128"/>
                <a:cs typeface="Arial" pitchFamily="34" charset="0"/>
              </a:rPr>
              <a:t>", </a:t>
            </a:r>
          </a:p>
          <a:p>
            <a:pPr marL="0" marR="0" lvl="0" indent="0" algn="l" defTabSz="914400" rtl="0" eaLnBrk="1" fontAlgn="base" latinLnBrk="0" hangingPunct="1">
              <a:lnSpc>
                <a:spcPct val="100000"/>
              </a:lnSpc>
              <a:spcBef>
                <a:spcPct val="0"/>
              </a:spcBef>
              <a:spcAft>
                <a:spcPct val="0"/>
              </a:spcAft>
              <a:buClrTx/>
              <a:buSzTx/>
              <a:buFontTx/>
              <a:buNone/>
              <a:tabLst/>
            </a:pPr>
            <a:r>
              <a:rPr lang="nl-NL" altLang="nl-NL" sz="1200" b="1" dirty="0">
                <a:latin typeface="Arial Unicode MS" pitchFamily="34" charset="-128"/>
                <a:cs typeface="Arial" pitchFamily="34" charset="0"/>
              </a:rPr>
              <a:t> </a:t>
            </a:r>
            <a:r>
              <a:rPr lang="nl-NL" altLang="nl-NL" sz="1200" b="1" dirty="0" smtClean="0">
                <a:latin typeface="Arial Unicode MS" pitchFamily="34" charset="-128"/>
                <a:cs typeface="Arial" pitchFamily="34" charset="0"/>
              </a:rPr>
              <a:t>                    </a:t>
            </a:r>
            <a:r>
              <a:rPr kumimoji="0" lang="nl-NL" altLang="nl-NL" sz="1200" b="1" i="0" u="none" strike="noStrike" cap="none" normalizeH="0" baseline="0" dirty="0" smtClean="0">
                <a:ln>
                  <a:noFill/>
                </a:ln>
                <a:solidFill>
                  <a:schemeClr val="tx1"/>
                </a:solidFill>
                <a:effectLst/>
                <a:latin typeface="Arial Unicode MS" pitchFamily="34" charset="-128"/>
                <a:cs typeface="Arial" pitchFamily="34" charset="0"/>
              </a:rPr>
              <a:t>"gender" : "male" </a:t>
            </a:r>
          </a:p>
          <a:p>
            <a:pPr marL="0" marR="0" lvl="0" indent="0" algn="l" defTabSz="914400" rtl="0" eaLnBrk="1" fontAlgn="base" latinLnBrk="0" hangingPunct="1">
              <a:lnSpc>
                <a:spcPct val="100000"/>
              </a:lnSpc>
              <a:spcBef>
                <a:spcPct val="0"/>
              </a:spcBef>
              <a:spcAft>
                <a:spcPct val="0"/>
              </a:spcAft>
              <a:buClrTx/>
              <a:buSzTx/>
              <a:buFontTx/>
              <a:buNone/>
              <a:tabLst/>
            </a:pPr>
            <a:r>
              <a:rPr lang="nl-NL" altLang="nl-NL" sz="1200" b="1" dirty="0">
                <a:latin typeface="Arial Unicode MS" pitchFamily="34" charset="-128"/>
                <a:cs typeface="Arial" pitchFamily="34" charset="0"/>
              </a:rPr>
              <a:t> </a:t>
            </a:r>
            <a:r>
              <a:rPr lang="nl-NL" altLang="nl-NL" sz="1200" b="1" dirty="0" smtClean="0">
                <a:latin typeface="Arial Unicode MS" pitchFamily="34" charset="-128"/>
                <a:cs typeface="Arial" pitchFamily="34" charset="0"/>
              </a:rPr>
              <a:t>                  </a:t>
            </a:r>
            <a:r>
              <a:rPr kumimoji="0" lang="nl-NL" altLang="nl-NL" sz="1200" b="1" i="0" u="none" strike="noStrike" cap="none" normalizeH="0" baseline="0" dirty="0" smtClean="0">
                <a:ln>
                  <a:noFill/>
                </a:ln>
                <a:solidFill>
                  <a:schemeClr val="tx1"/>
                </a:solidFill>
                <a:effectLst/>
                <a:latin typeface="Arial Unicode MS" pitchFamily="34" charset="-128"/>
                <a:cs typeface="Arial" pitchFamily="34" charset="0"/>
              </a:rPr>
              <a:t>};</a:t>
            </a:r>
            <a:endParaRPr kumimoji="0" lang="nl-NL" altLang="nl-NL" sz="1200" b="1"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1829562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25</a:t>
            </a:fld>
            <a:endParaRPr lang="nl-NL"/>
          </a:p>
        </p:txBody>
      </p:sp>
      <p:sp>
        <p:nvSpPr>
          <p:cNvPr id="4" name="Title 3"/>
          <p:cNvSpPr>
            <a:spLocks noGrp="1"/>
          </p:cNvSpPr>
          <p:nvPr>
            <p:ph type="title"/>
          </p:nvPr>
        </p:nvSpPr>
        <p:spPr/>
        <p:txBody>
          <a:bodyPr/>
          <a:lstStyle/>
          <a:p>
            <a:r>
              <a:rPr lang="en-US" dirty="0" smtClean="0"/>
              <a:t>JSON Binding </a:t>
            </a:r>
            <a:r>
              <a:rPr lang="en-US" dirty="0"/>
              <a:t>API 1.0 (new) (JSR 367) </a:t>
            </a:r>
            <a:endParaRPr lang="nl-NL" dirty="0"/>
          </a:p>
        </p:txBody>
      </p:sp>
      <p:sp>
        <p:nvSpPr>
          <p:cNvPr id="10" name="Rectangle 2"/>
          <p:cNvSpPr>
            <a:spLocks noChangeArrowheads="1"/>
          </p:cNvSpPr>
          <p:nvPr/>
        </p:nvSpPr>
        <p:spPr bwMode="auto">
          <a:xfrm>
            <a:off x="720725"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83368" y="939893"/>
            <a:ext cx="2834369" cy="1422226"/>
          </a:xfrm>
          <a:prstGeom prst="rect">
            <a:avLst/>
          </a:prstGeom>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4699" y="1083859"/>
            <a:ext cx="3192165" cy="1000529"/>
          </a:xfrm>
          <a:prstGeom prst="rect">
            <a:avLst/>
          </a:prstGeom>
        </p:spPr>
      </p:pic>
      <p:sp>
        <p:nvSpPr>
          <p:cNvPr id="8" name="Rechthoek 7"/>
          <p:cNvSpPr/>
          <p:nvPr/>
        </p:nvSpPr>
        <p:spPr>
          <a:xfrm>
            <a:off x="811514" y="2761663"/>
            <a:ext cx="7612486" cy="1546577"/>
          </a:xfrm>
          <a:prstGeom prst="rect">
            <a:avLst/>
          </a:prstGeom>
        </p:spPr>
        <p:txBody>
          <a:bodyPr wrap="square">
            <a:spAutoFit/>
          </a:bodyPr>
          <a:lstStyle/>
          <a:p>
            <a:r>
              <a:rPr lang="en-US" dirty="0" smtClean="0"/>
              <a:t>Supports </a:t>
            </a:r>
            <a:r>
              <a:rPr lang="en-US" dirty="0"/>
              <a:t>serialization and deserialization between Java </a:t>
            </a:r>
            <a:r>
              <a:rPr lang="en-US" dirty="0" smtClean="0"/>
              <a:t>objects and JSON</a:t>
            </a:r>
          </a:p>
          <a:p>
            <a:endParaRPr lang="en-US" dirty="0"/>
          </a:p>
          <a:p>
            <a:r>
              <a:rPr lang="en-US" dirty="0" smtClean="0"/>
              <a:t>Provides </a:t>
            </a:r>
            <a:r>
              <a:rPr lang="en-US" dirty="0"/>
              <a:t>default mappings </a:t>
            </a:r>
            <a:r>
              <a:rPr lang="en-US" dirty="0" smtClean="0"/>
              <a:t>between Java </a:t>
            </a:r>
            <a:r>
              <a:rPr lang="en-US" dirty="0"/>
              <a:t>classes </a:t>
            </a:r>
            <a:r>
              <a:rPr lang="en-US" dirty="0" smtClean="0"/>
              <a:t>and JSON documents. </a:t>
            </a:r>
          </a:p>
          <a:p>
            <a:endParaRPr lang="en-US" dirty="0"/>
          </a:p>
          <a:p>
            <a:r>
              <a:rPr lang="en-US" dirty="0" smtClean="0"/>
              <a:t>Supports Collections</a:t>
            </a:r>
          </a:p>
          <a:p>
            <a:endParaRPr lang="en-US" dirty="0"/>
          </a:p>
          <a:p>
            <a:r>
              <a:rPr lang="en-US" dirty="0" smtClean="0"/>
              <a:t>Together with JSON Processing : closes </a:t>
            </a:r>
            <a:r>
              <a:rPr lang="en-US" dirty="0"/>
              <a:t>the JSON support gap</a:t>
            </a:r>
            <a:endParaRPr lang="nl-NL" dirty="0"/>
          </a:p>
        </p:txBody>
      </p:sp>
    </p:spTree>
    <p:extLst>
      <p:ext uri="{BB962C8B-B14F-4D97-AF65-F5344CB8AC3E}">
        <p14:creationId xmlns:p14="http://schemas.microsoft.com/office/powerpoint/2010/main" val="4007714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26</a:t>
            </a:fld>
            <a:endParaRPr lang="nl-NL"/>
          </a:p>
        </p:txBody>
      </p:sp>
      <p:sp>
        <p:nvSpPr>
          <p:cNvPr id="4" name="Title 3"/>
          <p:cNvSpPr>
            <a:spLocks noGrp="1"/>
          </p:cNvSpPr>
          <p:nvPr>
            <p:ph type="title"/>
          </p:nvPr>
        </p:nvSpPr>
        <p:spPr/>
        <p:txBody>
          <a:bodyPr/>
          <a:lstStyle/>
          <a:p>
            <a:r>
              <a:rPr lang="en-US" dirty="0" smtClean="0"/>
              <a:t>JSON Binding API 1.0 (</a:t>
            </a:r>
            <a:r>
              <a:rPr lang="en-US" dirty="0"/>
              <a:t>new) (JSR 367) </a:t>
            </a:r>
            <a:endParaRPr lang="nl-NL" dirty="0"/>
          </a:p>
        </p:txBody>
      </p:sp>
      <p:sp>
        <p:nvSpPr>
          <p:cNvPr id="10" name="Rectangle 2"/>
          <p:cNvSpPr>
            <a:spLocks noChangeArrowheads="1"/>
          </p:cNvSpPr>
          <p:nvPr/>
        </p:nvSpPr>
        <p:spPr bwMode="auto">
          <a:xfrm>
            <a:off x="720725"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697" y="4243938"/>
            <a:ext cx="1008562" cy="506075"/>
          </a:xfrm>
          <a:prstGeom prst="rect">
            <a:avLst/>
          </a:prstGeom>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80" y="4404885"/>
            <a:ext cx="1182565" cy="370655"/>
          </a:xfrm>
          <a:prstGeom prst="rect">
            <a:avLst/>
          </a:prstGeom>
        </p:spPr>
      </p:pic>
      <p:sp>
        <p:nvSpPr>
          <p:cNvPr id="8" name="Rechthoek 7"/>
          <p:cNvSpPr/>
          <p:nvPr/>
        </p:nvSpPr>
        <p:spPr>
          <a:xfrm>
            <a:off x="719999" y="997980"/>
            <a:ext cx="7612486" cy="2023631"/>
          </a:xfrm>
          <a:prstGeom prst="rect">
            <a:avLst/>
          </a:prstGeom>
        </p:spPr>
        <p:txBody>
          <a:bodyPr wrap="square">
            <a:spAutoFit/>
          </a:bodyPr>
          <a:lstStyle/>
          <a:p>
            <a:r>
              <a:rPr lang="en-US" dirty="0"/>
              <a:t>Two interfaces provide entry to the new JSON Binding API: </a:t>
            </a:r>
            <a:endParaRPr lang="en-US" dirty="0" smtClean="0"/>
          </a:p>
          <a:p>
            <a:endParaRPr lang="en-US" sz="1400" dirty="0">
              <a:solidFill>
                <a:schemeClr val="tx1">
                  <a:lumMod val="65000"/>
                  <a:lumOff val="35000"/>
                </a:schemeClr>
              </a:solidFill>
            </a:endParaRPr>
          </a:p>
          <a:p>
            <a:r>
              <a:rPr lang="en-US" sz="1400" b="1" dirty="0" err="1" smtClean="0"/>
              <a:t>JsonbBuilder</a:t>
            </a:r>
            <a:r>
              <a:rPr lang="en-US" sz="1400" b="1" dirty="0" smtClean="0"/>
              <a:t> </a:t>
            </a:r>
            <a:endParaRPr lang="en-US" sz="1400" b="1" dirty="0"/>
          </a:p>
          <a:p>
            <a:r>
              <a:rPr lang="en-US" sz="1400" dirty="0">
                <a:solidFill>
                  <a:schemeClr val="tx1">
                    <a:lumMod val="65000"/>
                    <a:lumOff val="35000"/>
                  </a:schemeClr>
                </a:solidFill>
              </a:rPr>
              <a:t>provides the client access point to the JSON Binding API. </a:t>
            </a:r>
          </a:p>
          <a:p>
            <a:r>
              <a:rPr lang="en-US" sz="1400" dirty="0">
                <a:solidFill>
                  <a:schemeClr val="tx1">
                    <a:lumMod val="65000"/>
                    <a:lumOff val="35000"/>
                  </a:schemeClr>
                </a:solidFill>
              </a:rPr>
              <a:t>It does this by building </a:t>
            </a:r>
            <a:r>
              <a:rPr lang="en-US" sz="1400" dirty="0" err="1">
                <a:solidFill>
                  <a:schemeClr val="tx1">
                    <a:lumMod val="65000"/>
                    <a:lumOff val="35000"/>
                  </a:schemeClr>
                </a:solidFill>
              </a:rPr>
              <a:t>Jsonb</a:t>
            </a:r>
            <a:r>
              <a:rPr lang="en-US" sz="1400" dirty="0">
                <a:solidFill>
                  <a:schemeClr val="tx1">
                    <a:lumMod val="65000"/>
                    <a:lumOff val="35000"/>
                  </a:schemeClr>
                </a:solidFill>
              </a:rPr>
              <a:t> instances based on set configurations and parameters</a:t>
            </a:r>
            <a:r>
              <a:rPr lang="en-US" sz="1400" dirty="0" smtClean="0">
                <a:solidFill>
                  <a:schemeClr val="tx1">
                    <a:lumMod val="65000"/>
                    <a:lumOff val="35000"/>
                  </a:schemeClr>
                </a:solidFill>
              </a:rPr>
              <a:t>.</a:t>
            </a:r>
          </a:p>
          <a:p>
            <a:endParaRPr lang="en-US" sz="1400" dirty="0">
              <a:solidFill>
                <a:schemeClr val="tx1">
                  <a:lumMod val="65000"/>
                  <a:lumOff val="35000"/>
                </a:schemeClr>
              </a:solidFill>
            </a:endParaRPr>
          </a:p>
          <a:p>
            <a:r>
              <a:rPr lang="en-US" sz="1400" b="1" dirty="0" err="1"/>
              <a:t>Jsonb</a:t>
            </a:r>
            <a:r>
              <a:rPr lang="en-US" sz="1400" b="1" dirty="0"/>
              <a:t> </a:t>
            </a:r>
          </a:p>
          <a:p>
            <a:r>
              <a:rPr lang="en-US" sz="1400" dirty="0">
                <a:solidFill>
                  <a:schemeClr val="tx1">
                    <a:lumMod val="65000"/>
                    <a:lumOff val="35000"/>
                  </a:schemeClr>
                </a:solidFill>
              </a:rPr>
              <a:t>provides serialization and deserialization operations via the methods </a:t>
            </a:r>
            <a:r>
              <a:rPr lang="en-US" sz="1400" b="1" dirty="0" err="1">
                <a:solidFill>
                  <a:schemeClr val="tx1">
                    <a:lumMod val="65000"/>
                    <a:lumOff val="35000"/>
                  </a:schemeClr>
                </a:solidFill>
              </a:rPr>
              <a:t>toJson</a:t>
            </a:r>
            <a:r>
              <a:rPr lang="en-US" sz="1400" b="1" dirty="0">
                <a:solidFill>
                  <a:schemeClr val="tx1">
                    <a:lumMod val="65000"/>
                    <a:lumOff val="35000"/>
                  </a:schemeClr>
                </a:solidFill>
              </a:rPr>
              <a:t>() </a:t>
            </a:r>
            <a:r>
              <a:rPr lang="en-US" sz="1400" dirty="0">
                <a:solidFill>
                  <a:schemeClr val="tx1">
                    <a:lumMod val="65000"/>
                    <a:lumOff val="35000"/>
                  </a:schemeClr>
                </a:solidFill>
              </a:rPr>
              <a:t>and </a:t>
            </a:r>
            <a:r>
              <a:rPr lang="en-US" sz="1400" b="1" dirty="0" err="1">
                <a:solidFill>
                  <a:schemeClr val="tx1">
                    <a:lumMod val="65000"/>
                    <a:lumOff val="35000"/>
                  </a:schemeClr>
                </a:solidFill>
              </a:rPr>
              <a:t>fromJson</a:t>
            </a:r>
            <a:r>
              <a:rPr lang="en-US" sz="1400" b="1" dirty="0" smtClean="0">
                <a:solidFill>
                  <a:schemeClr val="tx1">
                    <a:lumMod val="65000"/>
                    <a:lumOff val="35000"/>
                  </a:schemeClr>
                </a:solidFill>
              </a:rPr>
              <a:t>()</a:t>
            </a:r>
            <a:r>
              <a:rPr lang="en-US" sz="1400" dirty="0" smtClean="0">
                <a:solidFill>
                  <a:schemeClr val="tx1">
                    <a:lumMod val="65000"/>
                    <a:lumOff val="35000"/>
                  </a:schemeClr>
                </a:solidFill>
              </a:rPr>
              <a:t>.</a:t>
            </a:r>
            <a:endParaRPr lang="en-US" sz="1400" dirty="0">
              <a:solidFill>
                <a:schemeClr val="tx1">
                  <a:lumMod val="65000"/>
                  <a:lumOff val="35000"/>
                </a:schemeClr>
              </a:solidFill>
            </a:endParaRPr>
          </a:p>
        </p:txBody>
      </p:sp>
    </p:spTree>
    <p:extLst>
      <p:ext uri="{BB962C8B-B14F-4D97-AF65-F5344CB8AC3E}">
        <p14:creationId xmlns:p14="http://schemas.microsoft.com/office/powerpoint/2010/main" val="7854839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27</a:t>
            </a:fld>
            <a:endParaRPr lang="nl-NL"/>
          </a:p>
        </p:txBody>
      </p:sp>
      <p:sp>
        <p:nvSpPr>
          <p:cNvPr id="4" name="Titel 3"/>
          <p:cNvSpPr>
            <a:spLocks noGrp="1"/>
          </p:cNvSpPr>
          <p:nvPr>
            <p:ph type="title"/>
          </p:nvPr>
        </p:nvSpPr>
        <p:spPr/>
        <p:txBody>
          <a:bodyPr/>
          <a:lstStyle/>
          <a:p>
            <a:r>
              <a:rPr lang="nl-NL" dirty="0" err="1" smtClean="0"/>
              <a:t>Example</a:t>
            </a:r>
            <a:r>
              <a:rPr lang="nl-NL" dirty="0" smtClean="0"/>
              <a:t> JSON Binding</a:t>
            </a:r>
            <a:endParaRPr lang="nl-NL"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0990" y="879454"/>
            <a:ext cx="8448693" cy="3262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483851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28</a:t>
            </a:fld>
            <a:endParaRPr lang="nl-NL"/>
          </a:p>
        </p:txBody>
      </p:sp>
      <p:sp>
        <p:nvSpPr>
          <p:cNvPr id="4" name="Title 3"/>
          <p:cNvSpPr>
            <a:spLocks noGrp="1"/>
          </p:cNvSpPr>
          <p:nvPr>
            <p:ph type="title"/>
          </p:nvPr>
        </p:nvSpPr>
        <p:spPr/>
        <p:txBody>
          <a:bodyPr/>
          <a:lstStyle/>
          <a:p>
            <a:r>
              <a:rPr lang="en-US" dirty="0" smtClean="0"/>
              <a:t>JSON Binding API (</a:t>
            </a:r>
            <a:r>
              <a:rPr lang="en-US" dirty="0"/>
              <a:t>new) (JSR 367) </a:t>
            </a:r>
            <a:endParaRPr lang="nl-NL" dirty="0"/>
          </a:p>
        </p:txBody>
      </p:sp>
      <p:sp>
        <p:nvSpPr>
          <p:cNvPr id="10" name="Rectangle 2"/>
          <p:cNvSpPr>
            <a:spLocks noChangeArrowheads="1"/>
          </p:cNvSpPr>
          <p:nvPr/>
        </p:nvSpPr>
        <p:spPr bwMode="auto">
          <a:xfrm>
            <a:off x="720725" y="20843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nl-NL"/>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9697" y="4243938"/>
            <a:ext cx="1008562" cy="506075"/>
          </a:xfrm>
          <a:prstGeom prst="rect">
            <a:avLst/>
          </a:prstGeom>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280" y="4404885"/>
            <a:ext cx="1182565" cy="370655"/>
          </a:xfrm>
          <a:prstGeom prst="rect">
            <a:avLst/>
          </a:prstGeom>
        </p:spPr>
      </p:pic>
      <p:sp>
        <p:nvSpPr>
          <p:cNvPr id="8" name="Rechthoek 7"/>
          <p:cNvSpPr/>
          <p:nvPr/>
        </p:nvSpPr>
        <p:spPr>
          <a:xfrm>
            <a:off x="720725" y="968859"/>
            <a:ext cx="7612486" cy="923330"/>
          </a:xfrm>
          <a:prstGeom prst="rect">
            <a:avLst/>
          </a:prstGeom>
        </p:spPr>
        <p:txBody>
          <a:bodyPr wrap="square">
            <a:spAutoFit/>
          </a:bodyPr>
          <a:lstStyle/>
          <a:p>
            <a:r>
              <a:rPr lang="nl-NL" dirty="0" err="1" smtClean="0"/>
              <a:t>Customization</a:t>
            </a:r>
            <a:r>
              <a:rPr lang="nl-NL" dirty="0" smtClean="0"/>
              <a:t> of </a:t>
            </a:r>
            <a:r>
              <a:rPr lang="nl-NL" dirty="0" err="1" smtClean="0"/>
              <a:t>serialization</a:t>
            </a:r>
            <a:r>
              <a:rPr lang="nl-NL" dirty="0" smtClean="0"/>
              <a:t> </a:t>
            </a:r>
            <a:r>
              <a:rPr lang="nl-NL" dirty="0" err="1"/>
              <a:t>and</a:t>
            </a:r>
            <a:r>
              <a:rPr lang="nl-NL" dirty="0"/>
              <a:t> </a:t>
            </a:r>
            <a:r>
              <a:rPr lang="nl-NL" dirty="0" err="1" smtClean="0"/>
              <a:t>deserialization</a:t>
            </a:r>
            <a:r>
              <a:rPr lang="nl-NL" dirty="0" smtClean="0"/>
              <a:t> </a:t>
            </a:r>
            <a:r>
              <a:rPr lang="nl-NL" dirty="0" err="1" smtClean="0"/>
              <a:t>through</a:t>
            </a:r>
            <a:r>
              <a:rPr lang="nl-NL" dirty="0" smtClean="0"/>
              <a:t>:</a:t>
            </a:r>
          </a:p>
          <a:p>
            <a:endParaRPr lang="nl-NL" dirty="0"/>
          </a:p>
          <a:p>
            <a:pPr marL="342900" indent="-342900">
              <a:buFont typeface="+mj-lt"/>
              <a:buAutoNum type="arabicPeriod"/>
            </a:pPr>
            <a:r>
              <a:rPr lang="nl-NL" dirty="0" smtClean="0"/>
              <a:t>Via </a:t>
            </a:r>
            <a:r>
              <a:rPr lang="nl-NL" dirty="0" err="1" smtClean="0"/>
              <a:t>annotations</a:t>
            </a:r>
            <a:r>
              <a:rPr lang="nl-NL" dirty="0" smtClean="0"/>
              <a:t> (e.g. @</a:t>
            </a:r>
            <a:r>
              <a:rPr lang="nl-NL" dirty="0" err="1" smtClean="0"/>
              <a:t>JsonbProperty</a:t>
            </a:r>
            <a:r>
              <a:rPr lang="nl-NL" dirty="0" smtClean="0"/>
              <a:t>, @</a:t>
            </a:r>
            <a:r>
              <a:rPr lang="nl-NL" dirty="0" err="1" smtClean="0"/>
              <a:t>JsonNullable</a:t>
            </a:r>
            <a:r>
              <a:rPr lang="nl-NL" dirty="0" smtClean="0"/>
              <a:t>)</a:t>
            </a:r>
          </a:p>
          <a:p>
            <a:pPr marL="342900" indent="-342900">
              <a:buFont typeface="+mj-lt"/>
              <a:buAutoNum type="arabicPeriod"/>
            </a:pPr>
            <a:r>
              <a:rPr lang="nl-NL" dirty="0" smtClean="0"/>
              <a:t>Via </a:t>
            </a:r>
            <a:r>
              <a:rPr lang="nl-NL" dirty="0" err="1" smtClean="0"/>
              <a:t>runtime</a:t>
            </a:r>
            <a:r>
              <a:rPr lang="nl-NL" dirty="0" smtClean="0"/>
              <a:t> </a:t>
            </a:r>
            <a:r>
              <a:rPr lang="nl-NL" dirty="0" err="1" smtClean="0"/>
              <a:t>configuration</a:t>
            </a:r>
            <a:r>
              <a:rPr lang="nl-NL" dirty="0" smtClean="0"/>
              <a:t> builder (</a:t>
            </a:r>
            <a:r>
              <a:rPr lang="nl-NL" dirty="0" err="1" smtClean="0"/>
              <a:t>JsonbConfig</a:t>
            </a:r>
            <a:r>
              <a:rPr lang="nl-NL" dirty="0" smtClean="0"/>
              <a:t>)</a:t>
            </a:r>
          </a:p>
        </p:txBody>
      </p:sp>
    </p:spTree>
    <p:extLst>
      <p:ext uri="{BB962C8B-B14F-4D97-AF65-F5344CB8AC3E}">
        <p14:creationId xmlns:p14="http://schemas.microsoft.com/office/powerpoint/2010/main" val="2199251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29</a:t>
            </a:fld>
            <a:endParaRPr lang="nl-NL"/>
          </a:p>
        </p:txBody>
      </p:sp>
      <p:sp>
        <p:nvSpPr>
          <p:cNvPr id="4" name="Title 3"/>
          <p:cNvSpPr>
            <a:spLocks noGrp="1"/>
          </p:cNvSpPr>
          <p:nvPr>
            <p:ph type="title"/>
          </p:nvPr>
        </p:nvSpPr>
        <p:spPr/>
        <p:txBody>
          <a:bodyPr/>
          <a:lstStyle/>
          <a:p>
            <a:r>
              <a:rPr lang="en-US" dirty="0" smtClean="0"/>
              <a:t>JSON Binding (JSR 367</a:t>
            </a:r>
            <a:r>
              <a:rPr lang="en-US" dirty="0" smtClean="0"/>
              <a:t>) – customizations via </a:t>
            </a:r>
            <a:r>
              <a:rPr lang="en-US" dirty="0" err="1" smtClean="0"/>
              <a:t>JsonbConfig</a:t>
            </a:r>
            <a:endParaRPr lang="nl-NL" dirty="0"/>
          </a:p>
        </p:txBody>
      </p:sp>
      <p:sp>
        <p:nvSpPr>
          <p:cNvPr id="6" name="Tekstvak 5"/>
          <p:cNvSpPr txBox="1"/>
          <p:nvPr/>
        </p:nvSpPr>
        <p:spPr>
          <a:xfrm>
            <a:off x="1531767" y="1071654"/>
            <a:ext cx="5235959" cy="1477328"/>
          </a:xfrm>
          <a:prstGeom prst="rect">
            <a:avLst/>
          </a:prstGeom>
          <a:noFill/>
        </p:spPr>
        <p:txBody>
          <a:bodyPr wrap="square" lIns="0" tIns="0" rIns="0" bIns="0" rtlCol="0">
            <a:spAutoFit/>
          </a:bodyPr>
          <a:lstStyle/>
          <a:p>
            <a:r>
              <a:rPr lang="nl-NL" sz="1200" dirty="0">
                <a:solidFill>
                  <a:schemeClr val="tx1">
                    <a:lumMod val="65000"/>
                    <a:lumOff val="35000"/>
                  </a:schemeClr>
                </a:solidFill>
              </a:rPr>
              <a:t>// </a:t>
            </a:r>
            <a:r>
              <a:rPr lang="nl-NL" sz="1200" dirty="0" err="1">
                <a:solidFill>
                  <a:schemeClr val="tx1">
                    <a:lumMod val="65000"/>
                    <a:lumOff val="35000"/>
                  </a:schemeClr>
                </a:solidFill>
              </a:rPr>
              <a:t>Create</a:t>
            </a:r>
            <a:r>
              <a:rPr lang="nl-NL" sz="1200" dirty="0">
                <a:solidFill>
                  <a:schemeClr val="tx1">
                    <a:lumMod val="65000"/>
                    <a:lumOff val="35000"/>
                  </a:schemeClr>
                </a:solidFill>
              </a:rPr>
              <a:t> </a:t>
            </a:r>
            <a:r>
              <a:rPr lang="nl-NL" sz="1200" dirty="0" err="1">
                <a:solidFill>
                  <a:schemeClr val="tx1">
                    <a:lumMod val="65000"/>
                    <a:lumOff val="35000"/>
                  </a:schemeClr>
                </a:solidFill>
              </a:rPr>
              <a:t>custom</a:t>
            </a:r>
            <a:r>
              <a:rPr lang="nl-NL" sz="1200" dirty="0">
                <a:solidFill>
                  <a:schemeClr val="tx1">
                    <a:lumMod val="65000"/>
                    <a:lumOff val="35000"/>
                  </a:schemeClr>
                </a:solidFill>
              </a:rPr>
              <a:t> </a:t>
            </a:r>
            <a:r>
              <a:rPr lang="nl-NL" sz="1200" dirty="0" err="1">
                <a:solidFill>
                  <a:schemeClr val="tx1">
                    <a:lumMod val="65000"/>
                    <a:lumOff val="35000"/>
                  </a:schemeClr>
                </a:solidFill>
              </a:rPr>
              <a:t>configuration</a:t>
            </a:r>
            <a:r>
              <a:rPr lang="nl-NL" sz="1200" dirty="0">
                <a:solidFill>
                  <a:schemeClr val="tx1">
                    <a:lumMod val="65000"/>
                    <a:lumOff val="35000"/>
                  </a:schemeClr>
                </a:solidFill>
              </a:rPr>
              <a:t> </a:t>
            </a:r>
            <a:endParaRPr lang="nl-NL" sz="1200" dirty="0" smtClean="0">
              <a:solidFill>
                <a:schemeClr val="tx1">
                  <a:lumMod val="65000"/>
                  <a:lumOff val="35000"/>
                </a:schemeClr>
              </a:solidFill>
            </a:endParaRPr>
          </a:p>
          <a:p>
            <a:r>
              <a:rPr lang="nl-NL" sz="1200" dirty="0" err="1" smtClean="0"/>
              <a:t>JsonbConfig</a:t>
            </a:r>
            <a:r>
              <a:rPr lang="nl-NL" sz="1200" dirty="0" smtClean="0"/>
              <a:t> </a:t>
            </a:r>
            <a:r>
              <a:rPr lang="nl-NL" sz="1200" dirty="0" err="1"/>
              <a:t>nillableConfig</a:t>
            </a:r>
            <a:r>
              <a:rPr lang="nl-NL" sz="1200" dirty="0"/>
              <a:t> = new </a:t>
            </a:r>
            <a:r>
              <a:rPr lang="nl-NL" sz="1200" dirty="0" err="1" smtClean="0"/>
              <a:t>JsonbConfig</a:t>
            </a:r>
            <a:r>
              <a:rPr lang="nl-NL" sz="1200" dirty="0"/>
              <a:t>().</a:t>
            </a:r>
            <a:r>
              <a:rPr lang="nl-NL" sz="1200" dirty="0" err="1"/>
              <a:t>withNullValues</a:t>
            </a:r>
            <a:r>
              <a:rPr lang="nl-NL" sz="1200" dirty="0"/>
              <a:t>(</a:t>
            </a:r>
            <a:r>
              <a:rPr lang="nl-NL" sz="1200" dirty="0" err="1"/>
              <a:t>true</a:t>
            </a:r>
            <a:r>
              <a:rPr lang="nl-NL" sz="1200" dirty="0"/>
              <a:t>); </a:t>
            </a:r>
            <a:endParaRPr lang="nl-NL" sz="1200" dirty="0" smtClean="0"/>
          </a:p>
          <a:p>
            <a:endParaRPr lang="nl-NL" sz="1200" dirty="0">
              <a:solidFill>
                <a:schemeClr val="tx1">
                  <a:lumMod val="65000"/>
                  <a:lumOff val="35000"/>
                </a:schemeClr>
              </a:solidFill>
            </a:endParaRPr>
          </a:p>
          <a:p>
            <a:r>
              <a:rPr lang="nl-NL" sz="1200" dirty="0" smtClean="0">
                <a:solidFill>
                  <a:schemeClr val="tx1">
                    <a:lumMod val="65000"/>
                    <a:lumOff val="35000"/>
                  </a:schemeClr>
                </a:solidFill>
              </a:rPr>
              <a:t>// </a:t>
            </a:r>
            <a:r>
              <a:rPr lang="nl-NL" sz="1200" dirty="0" err="1">
                <a:solidFill>
                  <a:schemeClr val="tx1">
                    <a:lumMod val="65000"/>
                    <a:lumOff val="35000"/>
                  </a:schemeClr>
                </a:solidFill>
              </a:rPr>
              <a:t>Create</a:t>
            </a:r>
            <a:r>
              <a:rPr lang="nl-NL" sz="1200" dirty="0">
                <a:solidFill>
                  <a:schemeClr val="tx1">
                    <a:lumMod val="65000"/>
                    <a:lumOff val="35000"/>
                  </a:schemeClr>
                </a:solidFill>
              </a:rPr>
              <a:t> </a:t>
            </a:r>
            <a:r>
              <a:rPr lang="nl-NL" sz="1200" dirty="0" err="1">
                <a:solidFill>
                  <a:schemeClr val="tx1">
                    <a:lumMod val="65000"/>
                    <a:lumOff val="35000"/>
                  </a:schemeClr>
                </a:solidFill>
              </a:rPr>
              <a:t>Jsonb</a:t>
            </a:r>
            <a:r>
              <a:rPr lang="nl-NL" sz="1200" dirty="0">
                <a:solidFill>
                  <a:schemeClr val="tx1">
                    <a:lumMod val="65000"/>
                    <a:lumOff val="35000"/>
                  </a:schemeClr>
                </a:solidFill>
              </a:rPr>
              <a:t> </a:t>
            </a:r>
            <a:r>
              <a:rPr lang="nl-NL" sz="1200" dirty="0" err="1">
                <a:solidFill>
                  <a:schemeClr val="tx1">
                    <a:lumMod val="65000"/>
                    <a:lumOff val="35000"/>
                  </a:schemeClr>
                </a:solidFill>
              </a:rPr>
              <a:t>with</a:t>
            </a:r>
            <a:r>
              <a:rPr lang="nl-NL" sz="1200" dirty="0">
                <a:solidFill>
                  <a:schemeClr val="tx1">
                    <a:lumMod val="65000"/>
                    <a:lumOff val="35000"/>
                  </a:schemeClr>
                </a:solidFill>
              </a:rPr>
              <a:t> </a:t>
            </a:r>
            <a:r>
              <a:rPr lang="nl-NL" sz="1200" dirty="0" err="1">
                <a:solidFill>
                  <a:schemeClr val="tx1">
                    <a:lumMod val="65000"/>
                    <a:lumOff val="35000"/>
                  </a:schemeClr>
                </a:solidFill>
              </a:rPr>
              <a:t>custom</a:t>
            </a:r>
            <a:r>
              <a:rPr lang="nl-NL" sz="1200" dirty="0">
                <a:solidFill>
                  <a:schemeClr val="tx1">
                    <a:lumMod val="65000"/>
                    <a:lumOff val="35000"/>
                  </a:schemeClr>
                </a:solidFill>
              </a:rPr>
              <a:t> </a:t>
            </a:r>
            <a:r>
              <a:rPr lang="nl-NL" sz="1200" dirty="0" err="1">
                <a:solidFill>
                  <a:schemeClr val="tx1">
                    <a:lumMod val="65000"/>
                    <a:lumOff val="35000"/>
                  </a:schemeClr>
                </a:solidFill>
              </a:rPr>
              <a:t>configuration</a:t>
            </a:r>
            <a:r>
              <a:rPr lang="nl-NL" sz="1200" dirty="0">
                <a:solidFill>
                  <a:schemeClr val="tx1">
                    <a:lumMod val="65000"/>
                    <a:lumOff val="35000"/>
                  </a:schemeClr>
                </a:solidFill>
              </a:rPr>
              <a:t> </a:t>
            </a:r>
            <a:endParaRPr lang="nl-NL" sz="1200" dirty="0" smtClean="0">
              <a:solidFill>
                <a:schemeClr val="tx1">
                  <a:lumMod val="65000"/>
                  <a:lumOff val="35000"/>
                </a:schemeClr>
              </a:solidFill>
            </a:endParaRPr>
          </a:p>
          <a:p>
            <a:r>
              <a:rPr lang="nl-NL" sz="1200" dirty="0" err="1" smtClean="0"/>
              <a:t>Jsonb</a:t>
            </a:r>
            <a:r>
              <a:rPr lang="nl-NL" sz="1200" dirty="0" smtClean="0"/>
              <a:t> </a:t>
            </a:r>
            <a:r>
              <a:rPr lang="nl-NL" sz="1200" dirty="0" err="1"/>
              <a:t>jsonb</a:t>
            </a:r>
            <a:r>
              <a:rPr lang="nl-NL" sz="1200" dirty="0"/>
              <a:t> = </a:t>
            </a:r>
            <a:r>
              <a:rPr lang="nl-NL" sz="1200" dirty="0" err="1"/>
              <a:t>JsonbBuilder.create</a:t>
            </a:r>
            <a:r>
              <a:rPr lang="nl-NL" sz="1200" dirty="0"/>
              <a:t>(</a:t>
            </a:r>
            <a:r>
              <a:rPr lang="nl-NL" sz="1200" dirty="0" err="1"/>
              <a:t>nillableConfig</a:t>
            </a:r>
            <a:r>
              <a:rPr lang="nl-NL" sz="1200" dirty="0"/>
              <a:t>); </a:t>
            </a:r>
            <a:endParaRPr lang="nl-NL" sz="1200" dirty="0" smtClean="0"/>
          </a:p>
          <a:p>
            <a:endParaRPr lang="nl-NL" sz="1200" dirty="0"/>
          </a:p>
          <a:p>
            <a:r>
              <a:rPr lang="nl-NL" sz="1200" dirty="0" smtClean="0">
                <a:solidFill>
                  <a:schemeClr val="tx1">
                    <a:lumMod val="65000"/>
                    <a:lumOff val="35000"/>
                  </a:schemeClr>
                </a:solidFill>
              </a:rPr>
              <a:t>// </a:t>
            </a:r>
            <a:r>
              <a:rPr lang="nl-NL" sz="1200" dirty="0" err="1">
                <a:solidFill>
                  <a:schemeClr val="tx1">
                    <a:lumMod val="65000"/>
                    <a:lumOff val="35000"/>
                  </a:schemeClr>
                </a:solidFill>
              </a:rPr>
              <a:t>Use</a:t>
            </a:r>
            <a:r>
              <a:rPr lang="nl-NL" sz="1200" dirty="0">
                <a:solidFill>
                  <a:schemeClr val="tx1">
                    <a:lumMod val="65000"/>
                    <a:lumOff val="35000"/>
                  </a:schemeClr>
                </a:solidFill>
              </a:rPr>
              <a:t> </a:t>
            </a:r>
            <a:r>
              <a:rPr lang="nl-NL" sz="1200" dirty="0" err="1">
                <a:solidFill>
                  <a:schemeClr val="tx1">
                    <a:lumMod val="65000"/>
                    <a:lumOff val="35000"/>
                  </a:schemeClr>
                </a:solidFill>
              </a:rPr>
              <a:t>it</a:t>
            </a:r>
            <a:r>
              <a:rPr lang="nl-NL" sz="1200" dirty="0">
                <a:solidFill>
                  <a:schemeClr val="tx1">
                    <a:lumMod val="65000"/>
                    <a:lumOff val="35000"/>
                  </a:schemeClr>
                </a:solidFill>
              </a:rPr>
              <a:t>! </a:t>
            </a:r>
            <a:endParaRPr lang="nl-NL" sz="1200" dirty="0" smtClean="0">
              <a:solidFill>
                <a:schemeClr val="tx1">
                  <a:lumMod val="65000"/>
                  <a:lumOff val="35000"/>
                </a:schemeClr>
              </a:solidFill>
            </a:endParaRPr>
          </a:p>
          <a:p>
            <a:r>
              <a:rPr lang="nl-NL" sz="1200" dirty="0" smtClean="0"/>
              <a:t>String </a:t>
            </a:r>
            <a:r>
              <a:rPr lang="nl-NL" sz="1200" dirty="0" err="1"/>
              <a:t>result</a:t>
            </a:r>
            <a:r>
              <a:rPr lang="nl-NL" sz="1200" dirty="0"/>
              <a:t> = </a:t>
            </a:r>
            <a:r>
              <a:rPr lang="nl-NL" sz="1200" dirty="0" err="1"/>
              <a:t>jsonb.toJson</a:t>
            </a:r>
            <a:r>
              <a:rPr lang="nl-NL" sz="1200" dirty="0"/>
              <a:t>(</a:t>
            </a:r>
            <a:r>
              <a:rPr lang="nl-NL" sz="1200" dirty="0" err="1"/>
              <a:t>pojo</a:t>
            </a:r>
            <a:r>
              <a:rPr lang="nl-NL" sz="1200" dirty="0"/>
              <a:t>);</a:t>
            </a:r>
            <a:endParaRPr lang="nl-NL" sz="1300" dirty="0" smtClean="0"/>
          </a:p>
        </p:txBody>
      </p:sp>
    </p:spTree>
    <p:extLst>
      <p:ext uri="{BB962C8B-B14F-4D97-AF65-F5344CB8AC3E}">
        <p14:creationId xmlns:p14="http://schemas.microsoft.com/office/powerpoint/2010/main" val="20124918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3</a:t>
            </a:fld>
            <a:endParaRPr lang="nl-NL"/>
          </a:p>
        </p:txBody>
      </p:sp>
      <p:sp>
        <p:nvSpPr>
          <p:cNvPr id="4" name="Titel 3"/>
          <p:cNvSpPr>
            <a:spLocks noGrp="1"/>
          </p:cNvSpPr>
          <p:nvPr>
            <p:ph type="title"/>
          </p:nvPr>
        </p:nvSpPr>
        <p:spPr/>
        <p:txBody>
          <a:bodyPr/>
          <a:lstStyle/>
          <a:p>
            <a:r>
              <a:rPr lang="nl-NL" dirty="0" smtClean="0"/>
              <a:t>Java SE</a:t>
            </a:r>
            <a:endParaRPr lang="nl-NL" dirty="0"/>
          </a:p>
        </p:txBody>
      </p:sp>
      <p:sp>
        <p:nvSpPr>
          <p:cNvPr id="5" name="Tekstvak 4"/>
          <p:cNvSpPr txBox="1"/>
          <p:nvPr/>
        </p:nvSpPr>
        <p:spPr>
          <a:xfrm>
            <a:off x="1199786" y="1228907"/>
            <a:ext cx="5632005" cy="553998"/>
          </a:xfrm>
          <a:prstGeom prst="rect">
            <a:avLst/>
          </a:prstGeom>
          <a:noFill/>
        </p:spPr>
        <p:txBody>
          <a:bodyPr wrap="square" lIns="0" tIns="0" rIns="0" bIns="0" rtlCol="0">
            <a:spAutoFit/>
          </a:bodyPr>
          <a:lstStyle/>
          <a:p>
            <a:r>
              <a:rPr lang="en-US" sz="1200" dirty="0"/>
              <a:t>Built on top of Java SE, Java EE offers an API and runtime environment for building and running large-scale, </a:t>
            </a:r>
            <a:r>
              <a:rPr lang="en-US" sz="1200" dirty="0" err="1"/>
              <a:t>multitiered</a:t>
            </a:r>
            <a:r>
              <a:rPr lang="en-US" sz="1200" dirty="0"/>
              <a:t> network applications, with security and reliability serving as key goals of the platform</a:t>
            </a:r>
            <a:endParaRPr lang="nl-NL" sz="1300" dirty="0" err="1" smtClean="0"/>
          </a:p>
        </p:txBody>
      </p:sp>
      <p:pic>
        <p:nvPicPr>
          <p:cNvPr id="2560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3189" y="2641766"/>
            <a:ext cx="4125721" cy="1524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861049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30</a:t>
            </a:fld>
            <a:endParaRPr lang="nl-NL"/>
          </a:p>
        </p:txBody>
      </p:sp>
      <p:sp>
        <p:nvSpPr>
          <p:cNvPr id="4" name="Title 3"/>
          <p:cNvSpPr>
            <a:spLocks noGrp="1"/>
          </p:cNvSpPr>
          <p:nvPr>
            <p:ph type="title"/>
          </p:nvPr>
        </p:nvSpPr>
        <p:spPr/>
        <p:txBody>
          <a:bodyPr/>
          <a:lstStyle/>
          <a:p>
            <a:r>
              <a:rPr lang="en-US" dirty="0" smtClean="0"/>
              <a:t>JSON Binding (JSR 367</a:t>
            </a:r>
            <a:r>
              <a:rPr lang="en-US" dirty="0" smtClean="0"/>
              <a:t>) – customization by annotations</a:t>
            </a:r>
            <a:endParaRPr lang="nl-NL" dirty="0"/>
          </a:p>
        </p:txBody>
      </p:sp>
      <p:sp>
        <p:nvSpPr>
          <p:cNvPr id="5" name="Tekstvak 4"/>
          <p:cNvSpPr txBox="1"/>
          <p:nvPr/>
        </p:nvSpPr>
        <p:spPr>
          <a:xfrm>
            <a:off x="760769" y="871458"/>
            <a:ext cx="3531669" cy="4062651"/>
          </a:xfrm>
          <a:prstGeom prst="rect">
            <a:avLst/>
          </a:prstGeom>
          <a:noFill/>
        </p:spPr>
        <p:txBody>
          <a:bodyPr wrap="square" lIns="0" tIns="0" rIns="0" bIns="0" rtlCol="0">
            <a:spAutoFit/>
          </a:bodyPr>
          <a:lstStyle/>
          <a:p>
            <a:r>
              <a:rPr lang="en-US" sz="1000" dirty="0">
                <a:solidFill>
                  <a:schemeClr val="accent4"/>
                </a:solidFill>
              </a:rPr>
              <a:t>@</a:t>
            </a:r>
            <a:r>
              <a:rPr lang="en-US" sz="1000" dirty="0" err="1">
                <a:solidFill>
                  <a:schemeClr val="accent4"/>
                </a:solidFill>
              </a:rPr>
              <a:t>JsonbNillable</a:t>
            </a:r>
            <a:endParaRPr lang="en-US" sz="1000" dirty="0">
              <a:solidFill>
                <a:schemeClr val="accent4"/>
              </a:solidFill>
            </a:endParaRPr>
          </a:p>
          <a:p>
            <a:r>
              <a:rPr lang="en-US" sz="1000" dirty="0" smtClean="0"/>
              <a:t>@</a:t>
            </a:r>
            <a:r>
              <a:rPr lang="en-US" sz="1000" dirty="0" err="1" smtClean="0"/>
              <a:t>JsonbPropertyOrder</a:t>
            </a:r>
            <a:r>
              <a:rPr lang="en-US" sz="1000" dirty="0" smtClean="0"/>
              <a:t>(</a:t>
            </a:r>
            <a:r>
              <a:rPr lang="en-US" sz="1000" dirty="0" err="1" smtClean="0"/>
              <a:t>PropertyOrderStrategy.REVERSE</a:t>
            </a:r>
            <a:r>
              <a:rPr lang="en-US" sz="1000" dirty="0" smtClean="0"/>
              <a:t>)</a:t>
            </a:r>
          </a:p>
          <a:p>
            <a:r>
              <a:rPr lang="en-US" sz="1000" dirty="0" smtClean="0"/>
              <a:t>public </a:t>
            </a:r>
            <a:r>
              <a:rPr lang="en-US" sz="1000" dirty="0"/>
              <a:t>class </a:t>
            </a:r>
            <a:r>
              <a:rPr lang="en-US" sz="1000" dirty="0" smtClean="0"/>
              <a:t>Item </a:t>
            </a:r>
            <a:r>
              <a:rPr lang="en-US" sz="1000" dirty="0"/>
              <a:t>{</a:t>
            </a:r>
          </a:p>
          <a:p>
            <a:r>
              <a:rPr lang="en-US" sz="1000" dirty="0"/>
              <a:t> </a:t>
            </a:r>
          </a:p>
          <a:p>
            <a:r>
              <a:rPr lang="en-US" sz="1000" dirty="0"/>
              <a:t>   private String </a:t>
            </a:r>
            <a:r>
              <a:rPr lang="en-US" sz="1000" dirty="0" smtClean="0"/>
              <a:t>brand;</a:t>
            </a:r>
            <a:endParaRPr lang="en-US" sz="1000" dirty="0"/>
          </a:p>
          <a:p>
            <a:r>
              <a:rPr lang="en-US" sz="1000" dirty="0"/>
              <a:t> </a:t>
            </a:r>
          </a:p>
          <a:p>
            <a:r>
              <a:rPr lang="en-US" sz="1000" dirty="0"/>
              <a:t>  </a:t>
            </a:r>
            <a:r>
              <a:rPr lang="en-US" sz="1000" dirty="0">
                <a:solidFill>
                  <a:schemeClr val="accent4"/>
                </a:solidFill>
              </a:rPr>
              <a:t> @</a:t>
            </a:r>
            <a:r>
              <a:rPr lang="en-US" sz="1000" dirty="0" err="1">
                <a:solidFill>
                  <a:schemeClr val="accent4"/>
                </a:solidFill>
              </a:rPr>
              <a:t>JsonbProperty</a:t>
            </a:r>
            <a:r>
              <a:rPr lang="en-US" sz="1000" dirty="0">
                <a:solidFill>
                  <a:schemeClr val="accent4"/>
                </a:solidFill>
              </a:rPr>
              <a:t>("cost")</a:t>
            </a:r>
          </a:p>
          <a:p>
            <a:r>
              <a:rPr lang="en-US" sz="1000" dirty="0">
                <a:solidFill>
                  <a:schemeClr val="accent4"/>
                </a:solidFill>
              </a:rPr>
              <a:t>   @</a:t>
            </a:r>
            <a:r>
              <a:rPr lang="en-US" sz="1000" dirty="0" err="1">
                <a:solidFill>
                  <a:schemeClr val="accent4"/>
                </a:solidFill>
              </a:rPr>
              <a:t>JsonbNumberFormat</a:t>
            </a:r>
            <a:r>
              <a:rPr lang="en-US" sz="1000" dirty="0">
                <a:solidFill>
                  <a:schemeClr val="accent4"/>
                </a:solidFill>
              </a:rPr>
              <a:t>("#0.00")</a:t>
            </a:r>
          </a:p>
          <a:p>
            <a:r>
              <a:rPr lang="en-US" sz="1000" dirty="0"/>
              <a:t>   private Float price;</a:t>
            </a:r>
          </a:p>
          <a:p>
            <a:r>
              <a:rPr lang="en-US" sz="1000" dirty="0"/>
              <a:t> </a:t>
            </a:r>
          </a:p>
          <a:p>
            <a:r>
              <a:rPr lang="en-US" sz="1000" dirty="0"/>
              <a:t>   </a:t>
            </a:r>
            <a:r>
              <a:rPr lang="en-US" sz="1000" dirty="0" smtClean="0"/>
              <a:t>private Detail </a:t>
            </a:r>
            <a:r>
              <a:rPr lang="en-US" sz="1000" dirty="0" err="1" smtClean="0"/>
              <a:t>detail</a:t>
            </a:r>
            <a:r>
              <a:rPr lang="en-US" sz="1000" dirty="0" smtClean="0"/>
              <a:t>;</a:t>
            </a:r>
            <a:endParaRPr lang="en-US" sz="1000" dirty="0"/>
          </a:p>
          <a:p>
            <a:r>
              <a:rPr lang="en-US" sz="1000" dirty="0"/>
              <a:t> </a:t>
            </a:r>
          </a:p>
          <a:p>
            <a:r>
              <a:rPr lang="en-US" sz="1000" dirty="0"/>
              <a:t>   </a:t>
            </a:r>
            <a:r>
              <a:rPr lang="en-US" sz="1000" dirty="0">
                <a:solidFill>
                  <a:schemeClr val="accent4"/>
                </a:solidFill>
              </a:rPr>
              <a:t>@</a:t>
            </a:r>
            <a:r>
              <a:rPr lang="en-US" sz="1000" dirty="0" err="1">
                <a:solidFill>
                  <a:schemeClr val="accent4"/>
                </a:solidFill>
              </a:rPr>
              <a:t>JsonbTransient</a:t>
            </a:r>
            <a:endParaRPr lang="en-US" sz="1000" dirty="0">
              <a:solidFill>
                <a:schemeClr val="accent4"/>
              </a:solidFill>
            </a:endParaRPr>
          </a:p>
          <a:p>
            <a:r>
              <a:rPr lang="en-US" sz="1000" dirty="0"/>
              <a:t>   public String </a:t>
            </a:r>
            <a:r>
              <a:rPr lang="en-US" sz="1000" dirty="0" err="1" smtClean="0"/>
              <a:t>getBrand</a:t>
            </a:r>
            <a:r>
              <a:rPr lang="en-US" sz="1000" dirty="0" smtClean="0"/>
              <a:t>() </a:t>
            </a:r>
            <a:r>
              <a:rPr lang="en-US" sz="1000" dirty="0"/>
              <a:t>{</a:t>
            </a:r>
          </a:p>
          <a:p>
            <a:r>
              <a:rPr lang="en-US" sz="1000" dirty="0"/>
              <a:t>       return </a:t>
            </a:r>
            <a:r>
              <a:rPr lang="en-US" sz="1000" dirty="0" smtClean="0"/>
              <a:t>brand;</a:t>
            </a:r>
            <a:endParaRPr lang="en-US" sz="1000" dirty="0"/>
          </a:p>
          <a:p>
            <a:r>
              <a:rPr lang="en-US" sz="1000" dirty="0"/>
              <a:t>   }</a:t>
            </a:r>
          </a:p>
          <a:p>
            <a:r>
              <a:rPr lang="en-US" sz="1000" dirty="0"/>
              <a:t> </a:t>
            </a:r>
          </a:p>
          <a:p>
            <a:r>
              <a:rPr lang="en-US" sz="1000" dirty="0"/>
              <a:t>   </a:t>
            </a:r>
            <a:r>
              <a:rPr lang="en-US" sz="1000" dirty="0">
                <a:solidFill>
                  <a:schemeClr val="accent4"/>
                </a:solidFill>
              </a:rPr>
              <a:t>@</a:t>
            </a:r>
            <a:r>
              <a:rPr lang="en-US" sz="1000" dirty="0" err="1">
                <a:solidFill>
                  <a:schemeClr val="accent4"/>
                </a:solidFill>
              </a:rPr>
              <a:t>JsonbTransient</a:t>
            </a:r>
            <a:endParaRPr lang="en-US" sz="1000" dirty="0">
              <a:solidFill>
                <a:schemeClr val="accent4"/>
              </a:solidFill>
            </a:endParaRPr>
          </a:p>
          <a:p>
            <a:r>
              <a:rPr lang="en-US" sz="1000" dirty="0"/>
              <a:t>   public void </a:t>
            </a:r>
            <a:r>
              <a:rPr lang="en-US" sz="1000" dirty="0" err="1" smtClean="0"/>
              <a:t>setBrand</a:t>
            </a:r>
            <a:r>
              <a:rPr lang="en-US" sz="1000" dirty="0" smtClean="0"/>
              <a:t>(String brand) </a:t>
            </a:r>
            <a:r>
              <a:rPr lang="en-US" sz="1000" dirty="0"/>
              <a:t>{</a:t>
            </a:r>
          </a:p>
          <a:p>
            <a:r>
              <a:rPr lang="en-US" sz="1000" dirty="0"/>
              <a:t>       </a:t>
            </a:r>
            <a:r>
              <a:rPr lang="en-US" sz="1000" dirty="0" err="1" smtClean="0"/>
              <a:t>this.brand</a:t>
            </a:r>
            <a:r>
              <a:rPr lang="en-US" sz="1000" dirty="0" smtClean="0"/>
              <a:t> </a:t>
            </a:r>
            <a:r>
              <a:rPr lang="en-US" sz="1000" dirty="0"/>
              <a:t>= </a:t>
            </a:r>
            <a:r>
              <a:rPr lang="en-US" sz="1000" dirty="0" smtClean="0"/>
              <a:t>brand;</a:t>
            </a:r>
            <a:endParaRPr lang="en-US" sz="1000" dirty="0"/>
          </a:p>
          <a:p>
            <a:r>
              <a:rPr lang="en-US" sz="1000" dirty="0"/>
              <a:t>   }</a:t>
            </a:r>
          </a:p>
          <a:p>
            <a:r>
              <a:rPr lang="en-US" sz="1000" dirty="0"/>
              <a:t> </a:t>
            </a:r>
          </a:p>
          <a:p>
            <a:r>
              <a:rPr lang="en-US" sz="1000" dirty="0"/>
              <a:t>   // price and </a:t>
            </a:r>
            <a:r>
              <a:rPr lang="en-US" sz="1000" dirty="0" smtClean="0"/>
              <a:t>detail </a:t>
            </a:r>
            <a:r>
              <a:rPr lang="en-US" sz="1000" dirty="0"/>
              <a:t>getters/setter removed for brevity</a:t>
            </a:r>
          </a:p>
          <a:p>
            <a:r>
              <a:rPr lang="en-US" sz="1000" dirty="0"/>
              <a:t> }</a:t>
            </a:r>
            <a:endParaRPr lang="en-US" sz="1000" dirty="0" smtClean="0"/>
          </a:p>
          <a:p>
            <a:endParaRPr lang="en-US" sz="1200" dirty="0" smtClean="0"/>
          </a:p>
          <a:p>
            <a:endParaRPr lang="en-US" sz="1200" dirty="0" smtClean="0"/>
          </a:p>
        </p:txBody>
      </p:sp>
      <p:sp>
        <p:nvSpPr>
          <p:cNvPr id="7" name="Rectangle 1"/>
          <p:cNvSpPr>
            <a:spLocks noChangeArrowheads="1"/>
          </p:cNvSpPr>
          <p:nvPr/>
        </p:nvSpPr>
        <p:spPr bwMode="auto">
          <a:xfrm>
            <a:off x="5014639" y="1150638"/>
            <a:ext cx="2428693"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nl-NL" altLang="nl-NL" sz="1000" b="0" i="0" u="none" strike="noStrike" cap="none" normalizeH="0" baseline="0" dirty="0" smtClean="0">
                <a:ln>
                  <a:noFill/>
                </a:ln>
                <a:solidFill>
                  <a:schemeClr val="tx1"/>
                </a:solidFill>
                <a:effectLst/>
                <a:latin typeface="ibm-plex-mono"/>
                <a:cs typeface="Arial" pitchFamily="34" charset="0"/>
              </a:rPr>
              <a:t>{</a:t>
            </a:r>
            <a:endParaRPr kumimoji="0" lang="nl-NL" altLang="nl-NL" sz="600" b="0" i="0" u="none" strike="noStrike" cap="none" normalizeH="0" baseline="0" dirty="0" smtClean="0">
              <a:ln>
                <a:noFill/>
              </a:ln>
              <a:solidFill>
                <a:schemeClr val="tx1"/>
              </a:solidFill>
              <a:effectLst/>
              <a:latin typeface="ibm-plex-mon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smtClean="0">
                <a:ln>
                  <a:noFill/>
                </a:ln>
                <a:solidFill>
                  <a:schemeClr val="tx1"/>
                </a:solidFill>
                <a:effectLst/>
                <a:latin typeface="ibm-plex-mono"/>
                <a:cs typeface="Arial" pitchFamily="34" charset="0"/>
              </a:rPr>
              <a:t>  "</a:t>
            </a:r>
            <a:r>
              <a:rPr kumimoji="0" lang="nl-NL" altLang="nl-NL" sz="1000" b="0" i="0" u="none" strike="noStrike" cap="none" normalizeH="0" baseline="0" dirty="0" err="1" smtClean="0">
                <a:ln>
                  <a:noFill/>
                </a:ln>
                <a:solidFill>
                  <a:schemeClr val="tx1"/>
                </a:solidFill>
                <a:effectLst/>
                <a:latin typeface="ibm-plex-mono"/>
                <a:cs typeface="Arial" pitchFamily="34" charset="0"/>
              </a:rPr>
              <a:t>cost</a:t>
            </a:r>
            <a:r>
              <a:rPr kumimoji="0" lang="nl-NL" altLang="nl-NL" sz="1000" b="0" i="0" u="none" strike="noStrike" cap="none" normalizeH="0" baseline="0" dirty="0" smtClean="0">
                <a:ln>
                  <a:noFill/>
                </a:ln>
                <a:solidFill>
                  <a:schemeClr val="tx1"/>
                </a:solidFill>
                <a:effectLst/>
                <a:latin typeface="ibm-plex-mono"/>
                <a:cs typeface="Arial" pitchFamily="34" charset="0"/>
              </a:rPr>
              <a:t>": "10.00",</a:t>
            </a:r>
            <a:endParaRPr kumimoji="0" lang="nl-NL" altLang="nl-NL" sz="600" b="0" i="0" u="none" strike="noStrike" cap="none" normalizeH="0" baseline="0" dirty="0" smtClean="0">
              <a:ln>
                <a:noFill/>
              </a:ln>
              <a:solidFill>
                <a:schemeClr val="tx1"/>
              </a:solidFill>
              <a:effectLst/>
              <a:latin typeface="ibm-plex-mon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smtClean="0">
                <a:ln>
                  <a:noFill/>
                </a:ln>
                <a:solidFill>
                  <a:schemeClr val="tx1"/>
                </a:solidFill>
                <a:effectLst/>
                <a:latin typeface="ibm-plex-mono"/>
                <a:cs typeface="Arial" pitchFamily="34" charset="0"/>
              </a:rPr>
              <a:t>  “detail": {</a:t>
            </a:r>
            <a:endParaRPr kumimoji="0" lang="nl-NL" altLang="nl-NL" sz="600" b="0" i="0" u="none" strike="noStrike" cap="none" normalizeH="0" baseline="0" dirty="0" smtClean="0">
              <a:ln>
                <a:noFill/>
              </a:ln>
              <a:solidFill>
                <a:schemeClr val="tx1"/>
              </a:solidFill>
              <a:effectLst/>
              <a:latin typeface="ibm-plex-mon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smtClean="0">
                <a:ln>
                  <a:noFill/>
                </a:ln>
                <a:solidFill>
                  <a:schemeClr val="tx1"/>
                </a:solidFill>
                <a:effectLst/>
                <a:latin typeface="ibm-plex-mono"/>
                <a:cs typeface="Arial" pitchFamily="34" charset="0"/>
              </a:rPr>
              <a:t>    “</a:t>
            </a:r>
            <a:r>
              <a:rPr kumimoji="0" lang="nl-NL" altLang="nl-NL" sz="1000" b="0" i="0" u="none" strike="noStrike" cap="none" normalizeH="0" baseline="0" dirty="0" err="1" smtClean="0">
                <a:ln>
                  <a:noFill/>
                </a:ln>
                <a:solidFill>
                  <a:schemeClr val="tx1"/>
                </a:solidFill>
                <a:effectLst/>
                <a:latin typeface="ibm-plex-mono"/>
                <a:cs typeface="Arial" pitchFamily="34" charset="0"/>
              </a:rPr>
              <a:t>itemName</a:t>
            </a:r>
            <a:r>
              <a:rPr kumimoji="0" lang="nl-NL" altLang="nl-NL" sz="1000" b="0" i="0" u="none" strike="noStrike" cap="none" normalizeH="0" baseline="0" dirty="0" smtClean="0">
                <a:ln>
                  <a:noFill/>
                </a:ln>
                <a:solidFill>
                  <a:schemeClr val="tx1"/>
                </a:solidFill>
                <a:effectLst/>
                <a:latin typeface="ibm-plex-mono"/>
                <a:cs typeface="Arial" pitchFamily="34" charset="0"/>
              </a:rPr>
              <a:t>": “abc",</a:t>
            </a:r>
            <a:endParaRPr kumimoji="0" lang="nl-NL" altLang="nl-NL" sz="600" b="0" i="0" u="none" strike="noStrike" cap="none" normalizeH="0" baseline="0" dirty="0" smtClean="0">
              <a:ln>
                <a:noFill/>
              </a:ln>
              <a:solidFill>
                <a:schemeClr val="tx1"/>
              </a:solidFill>
              <a:effectLst/>
              <a:latin typeface="ibm-plex-mon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smtClean="0">
                <a:ln>
                  <a:noFill/>
                </a:ln>
                <a:solidFill>
                  <a:schemeClr val="tx1"/>
                </a:solidFill>
                <a:effectLst/>
                <a:latin typeface="ibm-plex-mono"/>
                <a:cs typeface="Arial" pitchFamily="34" charset="0"/>
              </a:rPr>
              <a:t>    “</a:t>
            </a:r>
            <a:r>
              <a:rPr kumimoji="0" lang="nl-NL" altLang="nl-NL" sz="1000" b="0" i="0" u="none" strike="noStrike" cap="none" normalizeH="0" baseline="0" dirty="0" err="1" smtClean="0">
                <a:ln>
                  <a:noFill/>
                </a:ln>
                <a:solidFill>
                  <a:schemeClr val="tx1"/>
                </a:solidFill>
                <a:effectLst/>
                <a:latin typeface="ibm-plex-mono"/>
                <a:cs typeface="Arial" pitchFamily="34" charset="0"/>
              </a:rPr>
              <a:t>itemHeight</a:t>
            </a:r>
            <a:r>
              <a:rPr kumimoji="0" lang="nl-NL" altLang="nl-NL" sz="1000" b="0" i="0" u="none" strike="noStrike" cap="none" normalizeH="0" baseline="0" dirty="0" smtClean="0">
                <a:ln>
                  <a:noFill/>
                </a:ln>
                <a:solidFill>
                  <a:schemeClr val="tx1"/>
                </a:solidFill>
                <a:effectLst/>
                <a:latin typeface="ibm-plex-mono"/>
                <a:cs typeface="Arial" pitchFamily="34" charset="0"/>
              </a:rPr>
              <a:t>": “12“</a:t>
            </a:r>
          </a:p>
          <a:p>
            <a:pPr marL="0" marR="0" lvl="0" indent="0" algn="l" defTabSz="914400" rtl="0" eaLnBrk="0" fontAlgn="base" latinLnBrk="0" hangingPunct="0">
              <a:lnSpc>
                <a:spcPct val="100000"/>
              </a:lnSpc>
              <a:spcBef>
                <a:spcPct val="0"/>
              </a:spcBef>
              <a:spcAft>
                <a:spcPct val="0"/>
              </a:spcAft>
              <a:buClrTx/>
              <a:buSzTx/>
              <a:buFontTx/>
              <a:buNone/>
              <a:tabLst/>
            </a:pPr>
            <a:r>
              <a:rPr lang="nl-NL" altLang="nl-NL" sz="1000" dirty="0">
                <a:latin typeface="ibm-plex-mono"/>
                <a:cs typeface="Arial" pitchFamily="34" charset="0"/>
              </a:rPr>
              <a:t>  </a:t>
            </a:r>
            <a:r>
              <a:rPr lang="nl-NL" altLang="nl-NL" sz="1000" dirty="0" smtClean="0">
                <a:latin typeface="ibm-plex-mono"/>
                <a:cs typeface="Arial" pitchFamily="34" charset="0"/>
              </a:rPr>
              <a:t>  … </a:t>
            </a:r>
            <a:endParaRPr kumimoji="0" lang="nl-NL" altLang="nl-NL" sz="600" b="0" i="0" u="none" strike="noStrike" cap="none" normalizeH="0" baseline="0" dirty="0" smtClean="0">
              <a:ln>
                <a:noFill/>
              </a:ln>
              <a:solidFill>
                <a:schemeClr val="tx1"/>
              </a:solidFill>
              <a:effectLst/>
              <a:latin typeface="ibm-plex-mon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smtClean="0">
                <a:ln>
                  <a:noFill/>
                </a:ln>
                <a:solidFill>
                  <a:schemeClr val="tx1"/>
                </a:solidFill>
                <a:effectLst/>
                <a:latin typeface="ibm-plex-mono"/>
                <a:cs typeface="Arial" pitchFamily="34" charset="0"/>
              </a:rPr>
              <a:t>  }</a:t>
            </a:r>
            <a:endParaRPr kumimoji="0" lang="nl-NL" altLang="nl-NL" sz="600" b="0" i="0" u="none" strike="noStrike" cap="none" normalizeH="0" baseline="0" dirty="0" smtClean="0">
              <a:ln>
                <a:noFill/>
              </a:ln>
              <a:solidFill>
                <a:schemeClr val="tx1"/>
              </a:solidFill>
              <a:effectLst/>
              <a:latin typeface="ibm-plex-mono"/>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nl-NL" altLang="nl-NL" sz="1000" b="0" i="0" u="none" strike="noStrike" cap="none" normalizeH="0" baseline="0" dirty="0" smtClean="0">
                <a:ln>
                  <a:noFill/>
                </a:ln>
                <a:solidFill>
                  <a:schemeClr val="tx1"/>
                </a:solidFill>
                <a:effectLst/>
                <a:latin typeface="ibm-plex-mono"/>
                <a:cs typeface="Arial" pitchFamily="34" charset="0"/>
              </a:rPr>
              <a:t>}</a:t>
            </a:r>
            <a:endParaRPr kumimoji="0" lang="nl-NL" altLang="nl-NL"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8602046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31</a:t>
            </a:fld>
            <a:endParaRPr lang="nl-NL"/>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17" y="1234733"/>
            <a:ext cx="8232866" cy="17941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29226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32</a:t>
            </a:fld>
            <a:endParaRPr lang="nl-NL"/>
          </a:p>
        </p:txBody>
      </p:sp>
      <p:sp>
        <p:nvSpPr>
          <p:cNvPr id="4" name="Titel 3"/>
          <p:cNvSpPr>
            <a:spLocks noGrp="1"/>
          </p:cNvSpPr>
          <p:nvPr>
            <p:ph type="title"/>
          </p:nvPr>
        </p:nvSpPr>
        <p:spPr/>
        <p:txBody>
          <a:bodyPr/>
          <a:lstStyle/>
          <a:p>
            <a:r>
              <a:rPr lang="nl-NL" dirty="0" smtClean="0"/>
              <a:t>JSON Processing API 1.1</a:t>
            </a:r>
            <a:endParaRPr lang="nl-NL" dirty="0"/>
          </a:p>
        </p:txBody>
      </p:sp>
      <p:sp>
        <p:nvSpPr>
          <p:cNvPr id="9" name="Rechthoek 8"/>
          <p:cNvSpPr/>
          <p:nvPr/>
        </p:nvSpPr>
        <p:spPr>
          <a:xfrm>
            <a:off x="719999" y="1075299"/>
            <a:ext cx="7973335" cy="1338828"/>
          </a:xfrm>
          <a:prstGeom prst="rect">
            <a:avLst/>
          </a:prstGeom>
        </p:spPr>
        <p:txBody>
          <a:bodyPr wrap="square">
            <a:spAutoFit/>
          </a:bodyPr>
          <a:lstStyle/>
          <a:p>
            <a:r>
              <a:rPr lang="nl-NL" dirty="0"/>
              <a:t>JSON Processing (JSON-P) is a Java API </a:t>
            </a:r>
            <a:r>
              <a:rPr lang="nl-NL" dirty="0" err="1"/>
              <a:t>to</a:t>
            </a:r>
            <a:r>
              <a:rPr lang="nl-NL" dirty="0"/>
              <a:t> </a:t>
            </a:r>
            <a:r>
              <a:rPr lang="nl-NL" dirty="0" err="1"/>
              <a:t>process</a:t>
            </a:r>
            <a:r>
              <a:rPr lang="nl-NL" dirty="0"/>
              <a:t> (</a:t>
            </a:r>
            <a:r>
              <a:rPr lang="nl-NL" dirty="0" err="1"/>
              <a:t>for</a:t>
            </a:r>
            <a:r>
              <a:rPr lang="nl-NL" dirty="0"/>
              <a:t> e.g. </a:t>
            </a:r>
            <a:r>
              <a:rPr lang="nl-NL" dirty="0" err="1"/>
              <a:t>parse</a:t>
            </a:r>
            <a:r>
              <a:rPr lang="nl-NL" dirty="0"/>
              <a:t>, </a:t>
            </a:r>
            <a:r>
              <a:rPr lang="nl-NL" dirty="0" err="1"/>
              <a:t>generate</a:t>
            </a:r>
            <a:r>
              <a:rPr lang="nl-NL" dirty="0"/>
              <a:t>, </a:t>
            </a:r>
            <a:r>
              <a:rPr lang="nl-NL" dirty="0" err="1"/>
              <a:t>transform</a:t>
            </a:r>
            <a:r>
              <a:rPr lang="nl-NL" dirty="0"/>
              <a:t> </a:t>
            </a:r>
            <a:r>
              <a:rPr lang="nl-NL" dirty="0" err="1"/>
              <a:t>and</a:t>
            </a:r>
            <a:r>
              <a:rPr lang="nl-NL" dirty="0"/>
              <a:t> query) JSON </a:t>
            </a:r>
            <a:r>
              <a:rPr lang="nl-NL" dirty="0" err="1"/>
              <a:t>messages</a:t>
            </a:r>
            <a:r>
              <a:rPr lang="nl-NL" dirty="0"/>
              <a:t>. </a:t>
            </a:r>
            <a:endParaRPr lang="nl-NL" dirty="0" smtClean="0"/>
          </a:p>
          <a:p>
            <a:endParaRPr lang="nl-NL" dirty="0"/>
          </a:p>
          <a:p>
            <a:r>
              <a:rPr lang="nl-NL" dirty="0" smtClean="0"/>
              <a:t>It </a:t>
            </a:r>
            <a:r>
              <a:rPr lang="nl-NL" dirty="0" err="1"/>
              <a:t>produces</a:t>
            </a:r>
            <a:r>
              <a:rPr lang="nl-NL" dirty="0"/>
              <a:t> </a:t>
            </a:r>
            <a:r>
              <a:rPr lang="nl-NL" dirty="0" err="1"/>
              <a:t>and</a:t>
            </a:r>
            <a:r>
              <a:rPr lang="nl-NL" dirty="0"/>
              <a:t> </a:t>
            </a:r>
            <a:r>
              <a:rPr lang="nl-NL" dirty="0" err="1"/>
              <a:t>consumes</a:t>
            </a:r>
            <a:r>
              <a:rPr lang="nl-NL" dirty="0"/>
              <a:t> JSON </a:t>
            </a:r>
            <a:r>
              <a:rPr lang="nl-NL" dirty="0" err="1"/>
              <a:t>text</a:t>
            </a:r>
            <a:r>
              <a:rPr lang="nl-NL" dirty="0"/>
              <a:t> in a streaming fashion (</a:t>
            </a:r>
            <a:r>
              <a:rPr lang="nl-NL" dirty="0" err="1"/>
              <a:t>similar</a:t>
            </a:r>
            <a:r>
              <a:rPr lang="nl-NL" dirty="0"/>
              <a:t> </a:t>
            </a:r>
            <a:r>
              <a:rPr lang="nl-NL" dirty="0" err="1"/>
              <a:t>to</a:t>
            </a:r>
            <a:r>
              <a:rPr lang="nl-NL" dirty="0"/>
              <a:t> </a:t>
            </a:r>
            <a:r>
              <a:rPr lang="nl-NL" dirty="0" err="1"/>
              <a:t>StAX</a:t>
            </a:r>
            <a:r>
              <a:rPr lang="nl-NL" dirty="0"/>
              <a:t> API </a:t>
            </a:r>
            <a:r>
              <a:rPr lang="nl-NL" dirty="0" err="1"/>
              <a:t>for</a:t>
            </a:r>
            <a:r>
              <a:rPr lang="nl-NL" dirty="0"/>
              <a:t> XML) </a:t>
            </a:r>
            <a:endParaRPr lang="nl-NL" dirty="0" smtClean="0"/>
          </a:p>
          <a:p>
            <a:endParaRPr lang="nl-NL" dirty="0"/>
          </a:p>
          <a:p>
            <a:r>
              <a:rPr lang="nl-NL" dirty="0" smtClean="0"/>
              <a:t>It </a:t>
            </a:r>
            <a:r>
              <a:rPr lang="nl-NL" dirty="0" err="1"/>
              <a:t>allows</a:t>
            </a:r>
            <a:r>
              <a:rPr lang="nl-NL" dirty="0"/>
              <a:t> </a:t>
            </a:r>
            <a:r>
              <a:rPr lang="nl-NL" dirty="0" err="1"/>
              <a:t>to</a:t>
            </a:r>
            <a:r>
              <a:rPr lang="nl-NL" dirty="0"/>
              <a:t> </a:t>
            </a:r>
            <a:r>
              <a:rPr lang="nl-NL" dirty="0" err="1"/>
              <a:t>build</a:t>
            </a:r>
            <a:r>
              <a:rPr lang="nl-NL" dirty="0"/>
              <a:t> a Java object model </a:t>
            </a:r>
            <a:r>
              <a:rPr lang="nl-NL" dirty="0" err="1"/>
              <a:t>for</a:t>
            </a:r>
            <a:r>
              <a:rPr lang="nl-NL" dirty="0"/>
              <a:t> JSON </a:t>
            </a:r>
            <a:r>
              <a:rPr lang="nl-NL" dirty="0" err="1"/>
              <a:t>text</a:t>
            </a:r>
            <a:r>
              <a:rPr lang="nl-NL" dirty="0"/>
              <a:t> </a:t>
            </a:r>
            <a:r>
              <a:rPr lang="nl-NL" dirty="0" err="1"/>
              <a:t>using</a:t>
            </a:r>
            <a:r>
              <a:rPr lang="nl-NL" dirty="0"/>
              <a:t> API classes (</a:t>
            </a:r>
            <a:r>
              <a:rPr lang="nl-NL" dirty="0" err="1"/>
              <a:t>similar</a:t>
            </a:r>
            <a:r>
              <a:rPr lang="nl-NL" dirty="0"/>
              <a:t> </a:t>
            </a:r>
            <a:r>
              <a:rPr lang="nl-NL" dirty="0" err="1"/>
              <a:t>to</a:t>
            </a:r>
            <a:r>
              <a:rPr lang="nl-NL" dirty="0"/>
              <a:t> DOM API </a:t>
            </a:r>
            <a:r>
              <a:rPr lang="nl-NL" dirty="0" err="1"/>
              <a:t>for</a:t>
            </a:r>
            <a:r>
              <a:rPr lang="nl-NL" dirty="0"/>
              <a:t> XML). </a:t>
            </a:r>
          </a:p>
        </p:txBody>
      </p:sp>
    </p:spTree>
    <p:extLst>
      <p:ext uri="{BB962C8B-B14F-4D97-AF65-F5344CB8AC3E}">
        <p14:creationId xmlns:p14="http://schemas.microsoft.com/office/powerpoint/2010/main" val="10350703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33</a:t>
            </a:fld>
            <a:endParaRPr lang="nl-NL"/>
          </a:p>
        </p:txBody>
      </p:sp>
      <p:sp>
        <p:nvSpPr>
          <p:cNvPr id="4" name="Title 3"/>
          <p:cNvSpPr>
            <a:spLocks noGrp="1"/>
          </p:cNvSpPr>
          <p:nvPr>
            <p:ph type="title"/>
          </p:nvPr>
        </p:nvSpPr>
        <p:spPr/>
        <p:txBody>
          <a:bodyPr/>
          <a:lstStyle/>
          <a:p>
            <a:r>
              <a:rPr lang="en-US" dirty="0" smtClean="0"/>
              <a:t>JSON </a:t>
            </a:r>
            <a:r>
              <a:rPr lang="en-US" dirty="0"/>
              <a:t>Processing </a:t>
            </a:r>
            <a:r>
              <a:rPr lang="en-US" dirty="0" smtClean="0"/>
              <a:t>API 1.1 </a:t>
            </a:r>
            <a:r>
              <a:rPr lang="en-US" dirty="0" smtClean="0"/>
              <a:t>(JSR 374)</a:t>
            </a:r>
            <a:endParaRPr lang="nl-NL" dirty="0"/>
          </a:p>
        </p:txBody>
      </p:sp>
      <p:sp>
        <p:nvSpPr>
          <p:cNvPr id="5" name="Tekstvak 4"/>
          <p:cNvSpPr txBox="1"/>
          <p:nvPr/>
        </p:nvSpPr>
        <p:spPr>
          <a:xfrm>
            <a:off x="719999" y="1054181"/>
            <a:ext cx="6558053" cy="2000548"/>
          </a:xfrm>
          <a:prstGeom prst="rect">
            <a:avLst/>
          </a:prstGeom>
          <a:noFill/>
        </p:spPr>
        <p:txBody>
          <a:bodyPr wrap="square" lIns="0" tIns="0" rIns="0" bIns="0" rtlCol="0">
            <a:spAutoFit/>
          </a:bodyPr>
          <a:lstStyle/>
          <a:p>
            <a:r>
              <a:rPr lang="nl-NL" sz="1300" dirty="0" smtClean="0"/>
              <a:t>Update of JSON-P 1.0 </a:t>
            </a:r>
            <a:r>
              <a:rPr lang="nl-NL" sz="1300" dirty="0" err="1" smtClean="0"/>
              <a:t>specification</a:t>
            </a:r>
            <a:r>
              <a:rPr lang="nl-NL" sz="1300" dirty="0" smtClean="0"/>
              <a:t>, </a:t>
            </a:r>
            <a:r>
              <a:rPr lang="nl-NL" sz="1300" dirty="0" err="1" smtClean="0"/>
              <a:t>to</a:t>
            </a:r>
            <a:r>
              <a:rPr lang="nl-NL" sz="1300" dirty="0" smtClean="0"/>
              <a:t> </a:t>
            </a:r>
            <a:r>
              <a:rPr lang="nl-NL" sz="1300" dirty="0" err="1" smtClean="0"/>
              <a:t>stay</a:t>
            </a:r>
            <a:r>
              <a:rPr lang="nl-NL" sz="1300" dirty="0" smtClean="0"/>
              <a:t> </a:t>
            </a:r>
            <a:r>
              <a:rPr lang="nl-NL" sz="1300" dirty="0" err="1" smtClean="0"/>
              <a:t>current</a:t>
            </a:r>
            <a:r>
              <a:rPr lang="nl-NL" sz="1300" dirty="0" smtClean="0"/>
              <a:t> </a:t>
            </a:r>
            <a:r>
              <a:rPr lang="nl-NL" sz="1300" dirty="0" err="1" smtClean="0"/>
              <a:t>with</a:t>
            </a:r>
            <a:r>
              <a:rPr lang="nl-NL" sz="1300" dirty="0" smtClean="0"/>
              <a:t> </a:t>
            </a:r>
            <a:r>
              <a:rPr lang="nl-NL" sz="1300" dirty="0" err="1" smtClean="0"/>
              <a:t>emerging</a:t>
            </a:r>
            <a:r>
              <a:rPr lang="nl-NL" sz="1300" dirty="0" smtClean="0"/>
              <a:t> </a:t>
            </a:r>
            <a:r>
              <a:rPr lang="nl-NL" sz="1300" dirty="0" err="1" smtClean="0"/>
              <a:t>standards</a:t>
            </a:r>
            <a:r>
              <a:rPr lang="nl-NL" sz="1300" dirty="0" smtClean="0"/>
              <a:t> (RFC 7159)</a:t>
            </a:r>
          </a:p>
          <a:p>
            <a:endParaRPr lang="nl-NL" sz="1300" dirty="0" smtClean="0"/>
          </a:p>
          <a:p>
            <a:r>
              <a:rPr lang="nl-NL" sz="1300" dirty="0" smtClean="0"/>
              <a:t>Support </a:t>
            </a:r>
            <a:r>
              <a:rPr lang="nl-NL" sz="1300" dirty="0" err="1" smtClean="0"/>
              <a:t>for</a:t>
            </a:r>
            <a:r>
              <a:rPr lang="nl-NL" sz="1300" dirty="0" smtClean="0"/>
              <a:t> IETF </a:t>
            </a:r>
            <a:r>
              <a:rPr lang="nl-NL" sz="1300" dirty="0" err="1" smtClean="0"/>
              <a:t>standards</a:t>
            </a:r>
            <a:r>
              <a:rPr lang="nl-NL" sz="1300" dirty="0" smtClean="0"/>
              <a:t> on</a:t>
            </a:r>
          </a:p>
          <a:p>
            <a:pPr marL="285750" indent="-285750">
              <a:buFont typeface="Arial" panose="020B0604020202020204" pitchFamily="34" charset="0"/>
              <a:buChar char="•"/>
            </a:pPr>
            <a:r>
              <a:rPr lang="nl-NL" sz="1300" dirty="0" smtClean="0"/>
              <a:t>JSON Pointer (RFC 6901)</a:t>
            </a:r>
          </a:p>
          <a:p>
            <a:pPr marL="285750" indent="-285750">
              <a:buFont typeface="Arial" panose="020B0604020202020204" pitchFamily="34" charset="0"/>
              <a:buChar char="•"/>
            </a:pPr>
            <a:r>
              <a:rPr lang="nl-NL" sz="1300" dirty="0" smtClean="0"/>
              <a:t>JSON Patch (RFC 6902)</a:t>
            </a:r>
          </a:p>
          <a:p>
            <a:pPr marL="285750" indent="-285750">
              <a:buFont typeface="Arial" panose="020B0604020202020204" pitchFamily="34" charset="0"/>
              <a:buChar char="•"/>
            </a:pPr>
            <a:r>
              <a:rPr lang="nl-NL" sz="1300" dirty="0"/>
              <a:t>JSON </a:t>
            </a:r>
            <a:r>
              <a:rPr lang="nl-NL" sz="1300" dirty="0" err="1" smtClean="0"/>
              <a:t>Merge</a:t>
            </a:r>
            <a:r>
              <a:rPr lang="nl-NL" sz="1300" dirty="0" smtClean="0"/>
              <a:t> Patch (RFC 7396)</a:t>
            </a:r>
            <a:endParaRPr lang="nl-NL" sz="1300" dirty="0"/>
          </a:p>
          <a:p>
            <a:pPr marL="285750" indent="-285750" algn="ctr">
              <a:buFont typeface="Arial" panose="020B0604020202020204" pitchFamily="34" charset="0"/>
              <a:buChar char="•"/>
            </a:pPr>
            <a:endParaRPr lang="nl-NL" sz="1300" dirty="0" smtClean="0"/>
          </a:p>
          <a:p>
            <a:r>
              <a:rPr lang="nl-NL" sz="1300" dirty="0" err="1" smtClean="0"/>
              <a:t>Added</a:t>
            </a:r>
            <a:r>
              <a:rPr lang="nl-NL" sz="1300" dirty="0" smtClean="0"/>
              <a:t> </a:t>
            </a:r>
            <a:r>
              <a:rPr lang="nl-NL" sz="1300" dirty="0" smtClean="0"/>
              <a:t>helper classes </a:t>
            </a:r>
            <a:r>
              <a:rPr lang="nl-NL" sz="1300" dirty="0" err="1" smtClean="0"/>
              <a:t>and</a:t>
            </a:r>
            <a:r>
              <a:rPr lang="nl-NL" sz="1300" dirty="0" smtClean="0"/>
              <a:t> </a:t>
            </a:r>
            <a:r>
              <a:rPr lang="nl-NL" sz="1300" dirty="0" err="1" smtClean="0"/>
              <a:t>methods</a:t>
            </a:r>
            <a:endParaRPr lang="nl-NL" sz="1300" dirty="0" smtClean="0"/>
          </a:p>
          <a:p>
            <a:r>
              <a:rPr lang="nl-NL" sz="1300" dirty="0" err="1" smtClean="0">
                <a:solidFill>
                  <a:schemeClr val="tx1">
                    <a:lumMod val="50000"/>
                    <a:lumOff val="50000"/>
                  </a:schemeClr>
                </a:solidFill>
              </a:rPr>
              <a:t>for</a:t>
            </a:r>
            <a:r>
              <a:rPr lang="nl-NL" sz="1300" dirty="0" smtClean="0">
                <a:solidFill>
                  <a:schemeClr val="tx1">
                    <a:lumMod val="50000"/>
                    <a:lumOff val="50000"/>
                  </a:schemeClr>
                </a:solidFill>
              </a:rPr>
              <a:t> </a:t>
            </a:r>
            <a:r>
              <a:rPr lang="nl-NL" sz="1300" dirty="0" err="1" smtClean="0">
                <a:solidFill>
                  <a:schemeClr val="tx1">
                    <a:lumMod val="50000"/>
                    <a:lumOff val="50000"/>
                  </a:schemeClr>
                </a:solidFill>
              </a:rPr>
              <a:t>better</a:t>
            </a:r>
            <a:r>
              <a:rPr lang="nl-NL" sz="1300" dirty="0" smtClean="0">
                <a:solidFill>
                  <a:schemeClr val="tx1">
                    <a:lumMod val="50000"/>
                    <a:lumOff val="50000"/>
                  </a:schemeClr>
                </a:solidFill>
              </a:rPr>
              <a:t> </a:t>
            </a:r>
            <a:r>
              <a:rPr lang="nl-NL" sz="1300" dirty="0" err="1" smtClean="0">
                <a:solidFill>
                  <a:schemeClr val="tx1">
                    <a:lumMod val="50000"/>
                    <a:lumOff val="50000"/>
                  </a:schemeClr>
                </a:solidFill>
              </a:rPr>
              <a:t>utilization</a:t>
            </a:r>
            <a:r>
              <a:rPr lang="nl-NL" sz="1300" dirty="0" smtClean="0">
                <a:solidFill>
                  <a:schemeClr val="tx1">
                    <a:lumMod val="50000"/>
                    <a:lumOff val="50000"/>
                  </a:schemeClr>
                </a:solidFill>
              </a:rPr>
              <a:t> of </a:t>
            </a:r>
            <a:r>
              <a:rPr lang="nl-NL" sz="1300" dirty="0">
                <a:solidFill>
                  <a:schemeClr val="tx1">
                    <a:lumMod val="50000"/>
                    <a:lumOff val="50000"/>
                  </a:schemeClr>
                </a:solidFill>
              </a:rPr>
              <a:t>Java SE 8 Stream Object Model </a:t>
            </a:r>
            <a:r>
              <a:rPr lang="nl-NL" sz="1300" dirty="0" err="1">
                <a:solidFill>
                  <a:schemeClr val="tx1">
                    <a:lumMod val="50000"/>
                    <a:lumOff val="50000"/>
                  </a:schemeClr>
                </a:solidFill>
              </a:rPr>
              <a:t>and</a:t>
            </a:r>
            <a:r>
              <a:rPr lang="nl-NL" sz="1300" dirty="0">
                <a:solidFill>
                  <a:schemeClr val="tx1">
                    <a:lumMod val="50000"/>
                    <a:lumOff val="50000"/>
                  </a:schemeClr>
                </a:solidFill>
              </a:rPr>
              <a:t> Streaming API</a:t>
            </a:r>
            <a:endParaRPr lang="nl-NL" sz="1300" dirty="0" smtClean="0">
              <a:solidFill>
                <a:schemeClr val="tx1">
                  <a:lumMod val="50000"/>
                  <a:lumOff val="50000"/>
                </a:schemeClr>
              </a:solidFill>
            </a:endParaRPr>
          </a:p>
          <a:p>
            <a:pPr marL="628650" lvl="1" indent="-285750">
              <a:buFont typeface="Arial" panose="020B0604020202020204" pitchFamily="34" charset="0"/>
              <a:buChar char="•"/>
            </a:pPr>
            <a:endParaRPr lang="nl-NL" sz="1300" dirty="0"/>
          </a:p>
        </p:txBody>
      </p:sp>
      <p:sp>
        <p:nvSpPr>
          <p:cNvPr id="7" name="Rechthoek 6"/>
          <p:cNvSpPr/>
          <p:nvPr/>
        </p:nvSpPr>
        <p:spPr>
          <a:xfrm>
            <a:off x="5597727" y="4401938"/>
            <a:ext cx="3254545" cy="300082"/>
          </a:xfrm>
          <a:prstGeom prst="rect">
            <a:avLst/>
          </a:prstGeom>
        </p:spPr>
        <p:txBody>
          <a:bodyPr wrap="none">
            <a:spAutoFit/>
          </a:bodyPr>
          <a:lstStyle/>
          <a:p>
            <a:r>
              <a:rPr lang="nl-NL" dirty="0" smtClean="0"/>
              <a:t>IETF = Internet </a:t>
            </a:r>
            <a:r>
              <a:rPr lang="nl-NL" dirty="0"/>
              <a:t>Engineering </a:t>
            </a:r>
            <a:r>
              <a:rPr lang="nl-NL" dirty="0" err="1"/>
              <a:t>Task</a:t>
            </a:r>
            <a:r>
              <a:rPr lang="nl-NL" dirty="0"/>
              <a:t> Force </a:t>
            </a:r>
          </a:p>
        </p:txBody>
      </p:sp>
    </p:spTree>
    <p:extLst>
      <p:ext uri="{BB962C8B-B14F-4D97-AF65-F5344CB8AC3E}">
        <p14:creationId xmlns:p14="http://schemas.microsoft.com/office/powerpoint/2010/main" val="23437682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34</a:t>
            </a:fld>
            <a:endParaRPr lang="nl-NL"/>
          </a:p>
        </p:txBody>
      </p:sp>
      <p:sp>
        <p:nvSpPr>
          <p:cNvPr id="4" name="Title 3"/>
          <p:cNvSpPr>
            <a:spLocks noGrp="1"/>
          </p:cNvSpPr>
          <p:nvPr>
            <p:ph type="title"/>
          </p:nvPr>
        </p:nvSpPr>
        <p:spPr/>
        <p:txBody>
          <a:bodyPr/>
          <a:lstStyle/>
          <a:p>
            <a:r>
              <a:rPr lang="en-US" dirty="0" smtClean="0"/>
              <a:t>JSON </a:t>
            </a:r>
            <a:r>
              <a:rPr lang="en-US" dirty="0" smtClean="0"/>
              <a:t>Processing API </a:t>
            </a:r>
            <a:r>
              <a:rPr lang="en-US" dirty="0" smtClean="0"/>
              <a:t>1.1 (JSR 374</a:t>
            </a:r>
            <a:r>
              <a:rPr lang="en-US" dirty="0" smtClean="0"/>
              <a:t>) – JSON Pointer</a:t>
            </a:r>
            <a:endParaRPr lang="nl-NL" dirty="0"/>
          </a:p>
        </p:txBody>
      </p:sp>
      <p:sp>
        <p:nvSpPr>
          <p:cNvPr id="5" name="Rechthoek 4"/>
          <p:cNvSpPr/>
          <p:nvPr/>
        </p:nvSpPr>
        <p:spPr>
          <a:xfrm>
            <a:off x="719998" y="900573"/>
            <a:ext cx="7704001" cy="923330"/>
          </a:xfrm>
          <a:prstGeom prst="rect">
            <a:avLst/>
          </a:prstGeom>
        </p:spPr>
        <p:txBody>
          <a:bodyPr wrap="square">
            <a:spAutoFit/>
          </a:bodyPr>
          <a:lstStyle/>
          <a:p>
            <a:r>
              <a:rPr lang="en-US" b="1" dirty="0" smtClean="0"/>
              <a:t>JSON Pointer</a:t>
            </a:r>
            <a:r>
              <a:rPr lang="en-US" dirty="0" smtClean="0"/>
              <a:t> – IETF RFC 6901</a:t>
            </a:r>
          </a:p>
          <a:p>
            <a:endParaRPr lang="en-US" dirty="0" smtClean="0"/>
          </a:p>
          <a:p>
            <a:r>
              <a:rPr lang="en-US" dirty="0"/>
              <a:t>JSON Pointer defines a string syntax for identifying a specific value within a JavaScript Object Notation (JSON) document. </a:t>
            </a:r>
          </a:p>
        </p:txBody>
      </p:sp>
    </p:spTree>
    <p:extLst>
      <p:ext uri="{BB962C8B-B14F-4D97-AF65-F5344CB8AC3E}">
        <p14:creationId xmlns:p14="http://schemas.microsoft.com/office/powerpoint/2010/main" val="36697309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35</a:t>
            </a:fld>
            <a:endParaRPr lang="nl-NL"/>
          </a:p>
        </p:txBody>
      </p:sp>
      <p:sp>
        <p:nvSpPr>
          <p:cNvPr id="4" name="Title 3"/>
          <p:cNvSpPr>
            <a:spLocks noGrp="1"/>
          </p:cNvSpPr>
          <p:nvPr>
            <p:ph type="title"/>
          </p:nvPr>
        </p:nvSpPr>
        <p:spPr/>
        <p:txBody>
          <a:bodyPr/>
          <a:lstStyle/>
          <a:p>
            <a:r>
              <a:rPr lang="en-US" dirty="0" smtClean="0"/>
              <a:t>JSON </a:t>
            </a:r>
            <a:r>
              <a:rPr lang="en-US" dirty="0" smtClean="0"/>
              <a:t>Processing API </a:t>
            </a:r>
            <a:r>
              <a:rPr lang="en-US" dirty="0" smtClean="0"/>
              <a:t>1.1 (JSR 374</a:t>
            </a:r>
            <a:r>
              <a:rPr lang="en-US" dirty="0" smtClean="0"/>
              <a:t>) - JSON Pointer</a:t>
            </a:r>
            <a:endParaRPr lang="nl-NL" dirty="0"/>
          </a:p>
        </p:txBody>
      </p:sp>
      <p:sp>
        <p:nvSpPr>
          <p:cNvPr id="5" name="Tekstvak 4"/>
          <p:cNvSpPr txBox="1"/>
          <p:nvPr/>
        </p:nvSpPr>
        <p:spPr>
          <a:xfrm>
            <a:off x="861982" y="1054181"/>
            <a:ext cx="7262782" cy="600164"/>
          </a:xfrm>
          <a:prstGeom prst="rect">
            <a:avLst/>
          </a:prstGeom>
          <a:noFill/>
        </p:spPr>
        <p:txBody>
          <a:bodyPr wrap="square" lIns="0" tIns="0" rIns="0" bIns="0" rtlCol="0">
            <a:spAutoFit/>
          </a:bodyPr>
          <a:lstStyle/>
          <a:p>
            <a:r>
              <a:rPr lang="nl-NL" sz="1300" dirty="0" err="1" smtClean="0"/>
              <a:t>JsonArray</a:t>
            </a:r>
            <a:r>
              <a:rPr lang="nl-NL" sz="1300" dirty="0" smtClean="0"/>
              <a:t> </a:t>
            </a:r>
            <a:r>
              <a:rPr lang="nl-NL" sz="1300" dirty="0" err="1" smtClean="0"/>
              <a:t>contacts</a:t>
            </a:r>
            <a:r>
              <a:rPr lang="nl-NL" sz="1300" dirty="0" smtClean="0"/>
              <a:t> = …;</a:t>
            </a:r>
          </a:p>
          <a:p>
            <a:r>
              <a:rPr lang="nl-NL" sz="1300" b="1" dirty="0" err="1" smtClean="0"/>
              <a:t>JsonPointer</a:t>
            </a:r>
            <a:r>
              <a:rPr lang="nl-NL" sz="1300" dirty="0" smtClean="0"/>
              <a:t> p =</a:t>
            </a:r>
          </a:p>
          <a:p>
            <a:r>
              <a:rPr lang="nl-NL" sz="1300" dirty="0" smtClean="0"/>
              <a:t>	</a:t>
            </a:r>
            <a:r>
              <a:rPr lang="nl-NL" sz="1300" dirty="0" err="1" smtClean="0"/>
              <a:t>Json.createPointer</a:t>
            </a:r>
            <a:r>
              <a:rPr lang="nl-NL" sz="1300" dirty="0" smtClean="0"/>
              <a:t>(“/0/</a:t>
            </a:r>
            <a:r>
              <a:rPr lang="nl-NL" sz="1300" dirty="0" err="1" smtClean="0"/>
              <a:t>phones</a:t>
            </a:r>
            <a:r>
              <a:rPr lang="nl-NL" sz="1300" dirty="0" smtClean="0"/>
              <a:t>/mobile”);</a:t>
            </a:r>
          </a:p>
        </p:txBody>
      </p:sp>
      <p:sp>
        <p:nvSpPr>
          <p:cNvPr id="6" name="Tekstvak 5"/>
          <p:cNvSpPr txBox="1"/>
          <p:nvPr/>
        </p:nvSpPr>
        <p:spPr>
          <a:xfrm>
            <a:off x="5067057" y="943521"/>
            <a:ext cx="3675073" cy="2600712"/>
          </a:xfrm>
          <a:prstGeom prst="rect">
            <a:avLst/>
          </a:prstGeom>
          <a:noFill/>
        </p:spPr>
        <p:txBody>
          <a:bodyPr wrap="square" lIns="0" tIns="0" rIns="0" bIns="0" rtlCol="0">
            <a:spAutoFit/>
          </a:bodyPr>
          <a:lstStyle/>
          <a:p>
            <a:r>
              <a:rPr lang="nl-NL" sz="1300" dirty="0" smtClean="0"/>
              <a:t>[</a:t>
            </a:r>
          </a:p>
          <a:p>
            <a:r>
              <a:rPr lang="nl-NL" sz="1300" dirty="0" smtClean="0"/>
              <a:t>     {</a:t>
            </a:r>
          </a:p>
          <a:p>
            <a:r>
              <a:rPr lang="nl-NL" sz="1300" dirty="0" smtClean="0"/>
              <a:t>        “</a:t>
            </a:r>
            <a:r>
              <a:rPr lang="nl-NL" sz="1300" dirty="0" err="1" smtClean="0"/>
              <a:t>name”:”Duke</a:t>
            </a:r>
            <a:r>
              <a:rPr lang="nl-NL" sz="1300" dirty="0" smtClean="0"/>
              <a:t>”,</a:t>
            </a:r>
          </a:p>
          <a:p>
            <a:r>
              <a:rPr lang="nl-NL" sz="1300" dirty="0" smtClean="0"/>
              <a:t>        “</a:t>
            </a:r>
            <a:r>
              <a:rPr lang="nl-NL" sz="1300" dirty="0" err="1" smtClean="0"/>
              <a:t>gender”:”M</a:t>
            </a:r>
            <a:r>
              <a:rPr lang="nl-NL" sz="1300" dirty="0" smtClean="0"/>
              <a:t>”,</a:t>
            </a:r>
          </a:p>
          <a:p>
            <a:r>
              <a:rPr lang="nl-NL" sz="1300" dirty="0" smtClean="0"/>
              <a:t>        “</a:t>
            </a:r>
            <a:r>
              <a:rPr lang="nl-NL" sz="1300" dirty="0" err="1" smtClean="0"/>
              <a:t>phones</a:t>
            </a:r>
            <a:r>
              <a:rPr lang="nl-NL" sz="1300" dirty="0" smtClean="0"/>
              <a:t>” : { “home”:”650-123-4567”</a:t>
            </a:r>
          </a:p>
          <a:p>
            <a:r>
              <a:rPr lang="nl-NL" sz="1300" dirty="0" smtClean="0"/>
              <a:t>                            “mobile”:”650-234-5678” }</a:t>
            </a:r>
          </a:p>
          <a:p>
            <a:r>
              <a:rPr lang="nl-NL" sz="1300" dirty="0"/>
              <a:t> </a:t>
            </a:r>
            <a:r>
              <a:rPr lang="nl-NL" sz="1300" dirty="0" smtClean="0"/>
              <a:t>     },</a:t>
            </a:r>
          </a:p>
          <a:p>
            <a:r>
              <a:rPr lang="nl-NL" sz="1300" dirty="0"/>
              <a:t> </a:t>
            </a:r>
            <a:r>
              <a:rPr lang="nl-NL" sz="1300" dirty="0" smtClean="0"/>
              <a:t>     {</a:t>
            </a:r>
          </a:p>
          <a:p>
            <a:r>
              <a:rPr lang="nl-NL" sz="1300" dirty="0" smtClean="0"/>
              <a:t>         “</a:t>
            </a:r>
            <a:r>
              <a:rPr lang="nl-NL" sz="1300" dirty="0" err="1"/>
              <a:t>name</a:t>
            </a:r>
            <a:r>
              <a:rPr lang="nl-NL" sz="1300" dirty="0" err="1" smtClean="0"/>
              <a:t>”:”Jane</a:t>
            </a:r>
            <a:r>
              <a:rPr lang="nl-NL" sz="1300" dirty="0" smtClean="0"/>
              <a:t>”,</a:t>
            </a:r>
            <a:endParaRPr lang="nl-NL" sz="1300" dirty="0"/>
          </a:p>
          <a:p>
            <a:r>
              <a:rPr lang="nl-NL" sz="1300" dirty="0" smtClean="0"/>
              <a:t>         “</a:t>
            </a:r>
            <a:r>
              <a:rPr lang="nl-NL" sz="1300" dirty="0" err="1" smtClean="0"/>
              <a:t>gender”:”F</a:t>
            </a:r>
            <a:r>
              <a:rPr lang="nl-NL" sz="1300" dirty="0" smtClean="0"/>
              <a:t>”,</a:t>
            </a:r>
            <a:endParaRPr lang="nl-NL" sz="1300" dirty="0"/>
          </a:p>
          <a:p>
            <a:r>
              <a:rPr lang="nl-NL" sz="1300" dirty="0"/>
              <a:t>   </a:t>
            </a:r>
            <a:r>
              <a:rPr lang="nl-NL" sz="1300" dirty="0" smtClean="0"/>
              <a:t>      “</a:t>
            </a:r>
            <a:r>
              <a:rPr lang="nl-NL" sz="1300" dirty="0" err="1"/>
              <a:t>phones</a:t>
            </a:r>
            <a:r>
              <a:rPr lang="nl-NL" sz="1300" dirty="0"/>
              <a:t>” : </a:t>
            </a:r>
            <a:r>
              <a:rPr lang="nl-NL" sz="1300" dirty="0" smtClean="0"/>
              <a:t>{“</a:t>
            </a:r>
            <a:r>
              <a:rPr lang="nl-NL" sz="1300" dirty="0"/>
              <a:t>mobile</a:t>
            </a:r>
            <a:r>
              <a:rPr lang="nl-NL" sz="1300" dirty="0" smtClean="0"/>
              <a:t>”:”707-555-9999”}</a:t>
            </a:r>
          </a:p>
          <a:p>
            <a:r>
              <a:rPr lang="nl-NL" sz="1300" dirty="0"/>
              <a:t> </a:t>
            </a:r>
            <a:r>
              <a:rPr lang="nl-NL" sz="1300" dirty="0" smtClean="0"/>
              <a:t>     }	</a:t>
            </a:r>
          </a:p>
          <a:p>
            <a:r>
              <a:rPr lang="nl-NL" sz="1300" dirty="0" smtClean="0"/>
              <a:t>]</a:t>
            </a:r>
          </a:p>
        </p:txBody>
      </p:sp>
      <p:cxnSp>
        <p:nvCxnSpPr>
          <p:cNvPr id="8" name="Rechte verbindingslijn met pijl 7"/>
          <p:cNvCxnSpPr/>
          <p:nvPr/>
        </p:nvCxnSpPr>
        <p:spPr>
          <a:xfrm>
            <a:off x="4601121" y="1584183"/>
            <a:ext cx="1671547" cy="4717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3325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36</a:t>
            </a:fld>
            <a:endParaRPr lang="nl-NL"/>
          </a:p>
        </p:txBody>
      </p:sp>
      <p:sp>
        <p:nvSpPr>
          <p:cNvPr id="4" name="Title 3"/>
          <p:cNvSpPr>
            <a:spLocks noGrp="1"/>
          </p:cNvSpPr>
          <p:nvPr>
            <p:ph type="title"/>
          </p:nvPr>
        </p:nvSpPr>
        <p:spPr/>
        <p:txBody>
          <a:bodyPr/>
          <a:lstStyle/>
          <a:p>
            <a:r>
              <a:rPr lang="en-US" dirty="0" smtClean="0"/>
              <a:t>JSON </a:t>
            </a:r>
            <a:r>
              <a:rPr lang="en-US" dirty="0" smtClean="0"/>
              <a:t>Processing API </a:t>
            </a:r>
            <a:r>
              <a:rPr lang="en-US" dirty="0" smtClean="0"/>
              <a:t>1.1 (JSR 374</a:t>
            </a:r>
            <a:r>
              <a:rPr lang="en-US" dirty="0" smtClean="0"/>
              <a:t>) – JSON Patch</a:t>
            </a:r>
            <a:endParaRPr lang="nl-NL" dirty="0"/>
          </a:p>
        </p:txBody>
      </p:sp>
      <p:sp>
        <p:nvSpPr>
          <p:cNvPr id="5" name="Rechthoek 4"/>
          <p:cNvSpPr/>
          <p:nvPr/>
        </p:nvSpPr>
        <p:spPr>
          <a:xfrm>
            <a:off x="719998" y="900573"/>
            <a:ext cx="7704001" cy="2377574"/>
          </a:xfrm>
          <a:prstGeom prst="rect">
            <a:avLst/>
          </a:prstGeom>
        </p:spPr>
        <p:txBody>
          <a:bodyPr wrap="square">
            <a:spAutoFit/>
          </a:bodyPr>
          <a:lstStyle/>
          <a:p>
            <a:r>
              <a:rPr lang="en-US" b="1" dirty="0" smtClean="0"/>
              <a:t>JSON Patch</a:t>
            </a:r>
            <a:r>
              <a:rPr lang="en-US" dirty="0" smtClean="0"/>
              <a:t> – IETF RFC 6902</a:t>
            </a:r>
          </a:p>
          <a:p>
            <a:endParaRPr lang="en-US" dirty="0"/>
          </a:p>
          <a:p>
            <a:r>
              <a:rPr lang="en-US" dirty="0" smtClean="0"/>
              <a:t>JSON Patch </a:t>
            </a:r>
            <a:r>
              <a:rPr lang="en-US" dirty="0"/>
              <a:t>defines a JSON document structure for expressing a sequence of operations to apply to a JavaScript Object Notation (JSON) document; </a:t>
            </a:r>
            <a:endParaRPr lang="en-US" dirty="0" smtClean="0"/>
          </a:p>
          <a:p>
            <a:endParaRPr lang="en-US" dirty="0"/>
          </a:p>
          <a:p>
            <a:r>
              <a:rPr lang="en-US" dirty="0" smtClean="0"/>
              <a:t>It </a:t>
            </a:r>
            <a:r>
              <a:rPr lang="en-US" dirty="0"/>
              <a:t>is suitable for use with the </a:t>
            </a:r>
            <a:r>
              <a:rPr lang="en-US" b="1" dirty="0"/>
              <a:t>HTTP PATCH </a:t>
            </a:r>
            <a:r>
              <a:rPr lang="en-US" dirty="0"/>
              <a:t>method. </a:t>
            </a:r>
            <a:endParaRPr lang="en-US" dirty="0" smtClean="0"/>
          </a:p>
          <a:p>
            <a:endParaRPr lang="en-US" dirty="0"/>
          </a:p>
          <a:p>
            <a:r>
              <a:rPr lang="en-US" dirty="0" smtClean="0"/>
              <a:t>The </a:t>
            </a:r>
            <a:r>
              <a:rPr lang="en-US" dirty="0"/>
              <a:t>"application/</a:t>
            </a:r>
            <a:r>
              <a:rPr lang="en-US" dirty="0" err="1"/>
              <a:t>json-patch+json</a:t>
            </a:r>
            <a:r>
              <a:rPr lang="en-US" dirty="0"/>
              <a:t>" media type is used to identify such patch documents. </a:t>
            </a:r>
            <a:endParaRPr lang="en-US" dirty="0" smtClean="0"/>
          </a:p>
          <a:p>
            <a:endParaRPr lang="en-US" dirty="0"/>
          </a:p>
          <a:p>
            <a:r>
              <a:rPr lang="en-US" dirty="0" smtClean="0"/>
              <a:t>Expresses a sequence of operations to apply to a JSON document:</a:t>
            </a:r>
          </a:p>
          <a:p>
            <a:pPr marL="285750" indent="-285750">
              <a:buFontTx/>
              <a:buChar char="-"/>
            </a:pPr>
            <a:r>
              <a:rPr lang="en-US" dirty="0" smtClean="0"/>
              <a:t>“add”, “remove”, “replace”, “move”, “copy”, “test”</a:t>
            </a:r>
          </a:p>
        </p:txBody>
      </p:sp>
    </p:spTree>
    <p:extLst>
      <p:ext uri="{BB962C8B-B14F-4D97-AF65-F5344CB8AC3E}">
        <p14:creationId xmlns:p14="http://schemas.microsoft.com/office/powerpoint/2010/main" val="310775988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37</a:t>
            </a:fld>
            <a:endParaRPr lang="nl-NL"/>
          </a:p>
        </p:txBody>
      </p:sp>
      <p:sp>
        <p:nvSpPr>
          <p:cNvPr id="4" name="Title 3"/>
          <p:cNvSpPr>
            <a:spLocks noGrp="1"/>
          </p:cNvSpPr>
          <p:nvPr>
            <p:ph type="title"/>
          </p:nvPr>
        </p:nvSpPr>
        <p:spPr/>
        <p:txBody>
          <a:bodyPr/>
          <a:lstStyle/>
          <a:p>
            <a:r>
              <a:rPr lang="en-US" dirty="0" smtClean="0"/>
              <a:t>JSON </a:t>
            </a:r>
            <a:r>
              <a:rPr lang="en-US" dirty="0" smtClean="0"/>
              <a:t>Processing API </a:t>
            </a:r>
            <a:r>
              <a:rPr lang="en-US" dirty="0" smtClean="0"/>
              <a:t>1.1 (JSR 374</a:t>
            </a:r>
            <a:r>
              <a:rPr lang="en-US" dirty="0" smtClean="0"/>
              <a:t>) – JSON Patch</a:t>
            </a:r>
            <a:endParaRPr lang="nl-NL" dirty="0"/>
          </a:p>
        </p:txBody>
      </p:sp>
      <p:sp>
        <p:nvSpPr>
          <p:cNvPr id="5" name="Tekstvak 4"/>
          <p:cNvSpPr txBox="1"/>
          <p:nvPr/>
        </p:nvSpPr>
        <p:spPr>
          <a:xfrm>
            <a:off x="861982" y="1054181"/>
            <a:ext cx="7262782" cy="1400383"/>
          </a:xfrm>
          <a:prstGeom prst="rect">
            <a:avLst/>
          </a:prstGeom>
          <a:noFill/>
        </p:spPr>
        <p:txBody>
          <a:bodyPr wrap="square" lIns="0" tIns="0" rIns="0" bIns="0" rtlCol="0">
            <a:spAutoFit/>
          </a:bodyPr>
          <a:lstStyle/>
          <a:p>
            <a:r>
              <a:rPr lang="nl-NL" sz="1300" dirty="0" err="1" smtClean="0"/>
              <a:t>JsonPatchBuilder</a:t>
            </a:r>
            <a:r>
              <a:rPr lang="nl-NL" sz="1300" dirty="0" smtClean="0"/>
              <a:t> builder = </a:t>
            </a:r>
          </a:p>
          <a:p>
            <a:r>
              <a:rPr lang="nl-NL" sz="1300" dirty="0" smtClean="0"/>
              <a:t>    </a:t>
            </a:r>
            <a:r>
              <a:rPr lang="nl-NL" sz="1300" dirty="0" err="1" smtClean="0"/>
              <a:t>Json.createPatchBuilder</a:t>
            </a:r>
            <a:r>
              <a:rPr lang="nl-NL" sz="1300" dirty="0" smtClean="0"/>
              <a:t>();</a:t>
            </a:r>
          </a:p>
          <a:p>
            <a:r>
              <a:rPr lang="nl-NL" sz="1300" dirty="0" err="1" smtClean="0"/>
              <a:t>JsonPatch</a:t>
            </a:r>
            <a:r>
              <a:rPr lang="nl-NL" sz="1300" dirty="0" smtClean="0"/>
              <a:t> patch =</a:t>
            </a:r>
          </a:p>
          <a:p>
            <a:r>
              <a:rPr lang="nl-NL" sz="1300" dirty="0"/>
              <a:t> </a:t>
            </a:r>
            <a:r>
              <a:rPr lang="nl-NL" sz="1300" dirty="0" smtClean="0"/>
              <a:t>   </a:t>
            </a:r>
            <a:r>
              <a:rPr lang="nl-NL" sz="1300" dirty="0" err="1" smtClean="0"/>
              <a:t>builder.replace</a:t>
            </a:r>
            <a:r>
              <a:rPr lang="nl-NL" sz="1300" dirty="0" smtClean="0"/>
              <a:t>(“/0/</a:t>
            </a:r>
            <a:r>
              <a:rPr lang="nl-NL" sz="1300" dirty="0" err="1" smtClean="0"/>
              <a:t>phones</a:t>
            </a:r>
            <a:r>
              <a:rPr lang="nl-NL" sz="1300" dirty="0"/>
              <a:t>/mobile”, “650-555-1212</a:t>
            </a:r>
            <a:r>
              <a:rPr lang="nl-NL" sz="1300" dirty="0" smtClean="0"/>
              <a:t>”)</a:t>
            </a:r>
          </a:p>
          <a:p>
            <a:r>
              <a:rPr lang="nl-NL" sz="1300" dirty="0"/>
              <a:t> </a:t>
            </a:r>
            <a:r>
              <a:rPr lang="nl-NL" sz="1300" dirty="0" smtClean="0"/>
              <a:t>   .</a:t>
            </a:r>
            <a:r>
              <a:rPr lang="nl-NL" sz="1300" dirty="0" err="1" smtClean="0"/>
              <a:t>remove</a:t>
            </a:r>
            <a:r>
              <a:rPr lang="nl-NL" sz="1300" dirty="0" smtClean="0"/>
              <a:t>(“/1”)</a:t>
            </a:r>
          </a:p>
          <a:p>
            <a:r>
              <a:rPr lang="nl-NL" sz="1300" dirty="0"/>
              <a:t> </a:t>
            </a:r>
            <a:r>
              <a:rPr lang="nl-NL" sz="1300" dirty="0" smtClean="0"/>
              <a:t>   .</a:t>
            </a:r>
            <a:r>
              <a:rPr lang="nl-NL" sz="1300" dirty="0" err="1" smtClean="0"/>
              <a:t>build</a:t>
            </a:r>
            <a:r>
              <a:rPr lang="nl-NL" sz="1300" dirty="0" smtClean="0"/>
              <a:t>();</a:t>
            </a:r>
          </a:p>
          <a:p>
            <a:r>
              <a:rPr lang="nl-NL" sz="1300" dirty="0" smtClean="0"/>
              <a:t> </a:t>
            </a:r>
          </a:p>
        </p:txBody>
      </p:sp>
      <p:sp>
        <p:nvSpPr>
          <p:cNvPr id="6" name="Tekstvak 5"/>
          <p:cNvSpPr txBox="1"/>
          <p:nvPr/>
        </p:nvSpPr>
        <p:spPr>
          <a:xfrm>
            <a:off x="5067057" y="943521"/>
            <a:ext cx="3675073" cy="2600712"/>
          </a:xfrm>
          <a:prstGeom prst="rect">
            <a:avLst/>
          </a:prstGeom>
          <a:noFill/>
        </p:spPr>
        <p:txBody>
          <a:bodyPr wrap="square" lIns="0" tIns="0" rIns="0" bIns="0" rtlCol="0">
            <a:spAutoFit/>
          </a:bodyPr>
          <a:lstStyle/>
          <a:p>
            <a:r>
              <a:rPr lang="nl-NL" sz="1300" dirty="0" smtClean="0"/>
              <a:t>[</a:t>
            </a:r>
          </a:p>
          <a:p>
            <a:r>
              <a:rPr lang="nl-NL" sz="1300" dirty="0" smtClean="0"/>
              <a:t>     {</a:t>
            </a:r>
          </a:p>
          <a:p>
            <a:r>
              <a:rPr lang="nl-NL" sz="1300" dirty="0" smtClean="0"/>
              <a:t>        “</a:t>
            </a:r>
            <a:r>
              <a:rPr lang="nl-NL" sz="1300" dirty="0" err="1" smtClean="0"/>
              <a:t>name”:”Duke</a:t>
            </a:r>
            <a:r>
              <a:rPr lang="nl-NL" sz="1300" dirty="0" smtClean="0"/>
              <a:t>”,</a:t>
            </a:r>
          </a:p>
          <a:p>
            <a:r>
              <a:rPr lang="nl-NL" sz="1300" dirty="0" smtClean="0"/>
              <a:t>        “</a:t>
            </a:r>
            <a:r>
              <a:rPr lang="nl-NL" sz="1300" dirty="0" err="1" smtClean="0"/>
              <a:t>gender”:”M</a:t>
            </a:r>
            <a:r>
              <a:rPr lang="nl-NL" sz="1300" dirty="0" smtClean="0"/>
              <a:t>”,</a:t>
            </a:r>
          </a:p>
          <a:p>
            <a:r>
              <a:rPr lang="nl-NL" sz="1300" dirty="0" smtClean="0"/>
              <a:t>        “</a:t>
            </a:r>
            <a:r>
              <a:rPr lang="nl-NL" sz="1300" dirty="0" err="1" smtClean="0"/>
              <a:t>phones</a:t>
            </a:r>
            <a:r>
              <a:rPr lang="nl-NL" sz="1300" dirty="0" smtClean="0"/>
              <a:t>” : { “home”:”650-123-4567”</a:t>
            </a:r>
          </a:p>
          <a:p>
            <a:r>
              <a:rPr lang="nl-NL" sz="1300" dirty="0" smtClean="0"/>
              <a:t>                            “mobile”:”650-234-5678” }</a:t>
            </a:r>
          </a:p>
          <a:p>
            <a:r>
              <a:rPr lang="nl-NL" sz="1300" dirty="0"/>
              <a:t> </a:t>
            </a:r>
            <a:r>
              <a:rPr lang="nl-NL" sz="1300" dirty="0" smtClean="0"/>
              <a:t>     },</a:t>
            </a:r>
          </a:p>
          <a:p>
            <a:r>
              <a:rPr lang="nl-NL" sz="1300" dirty="0"/>
              <a:t> </a:t>
            </a:r>
            <a:r>
              <a:rPr lang="nl-NL" sz="1300" dirty="0" smtClean="0"/>
              <a:t>     {</a:t>
            </a:r>
          </a:p>
          <a:p>
            <a:r>
              <a:rPr lang="nl-NL" sz="1300" dirty="0" smtClean="0"/>
              <a:t>         “</a:t>
            </a:r>
            <a:r>
              <a:rPr lang="nl-NL" sz="1300" dirty="0" err="1"/>
              <a:t>name</a:t>
            </a:r>
            <a:r>
              <a:rPr lang="nl-NL" sz="1300" dirty="0" err="1" smtClean="0"/>
              <a:t>”:”Jane</a:t>
            </a:r>
            <a:r>
              <a:rPr lang="nl-NL" sz="1300" dirty="0" smtClean="0"/>
              <a:t>”,</a:t>
            </a:r>
            <a:endParaRPr lang="nl-NL" sz="1300" dirty="0"/>
          </a:p>
          <a:p>
            <a:r>
              <a:rPr lang="nl-NL" sz="1300" dirty="0" smtClean="0"/>
              <a:t>         “</a:t>
            </a:r>
            <a:r>
              <a:rPr lang="nl-NL" sz="1300" dirty="0" err="1" smtClean="0"/>
              <a:t>gender”:”F</a:t>
            </a:r>
            <a:r>
              <a:rPr lang="nl-NL" sz="1300" dirty="0" smtClean="0"/>
              <a:t>”,</a:t>
            </a:r>
            <a:endParaRPr lang="nl-NL" sz="1300" dirty="0"/>
          </a:p>
          <a:p>
            <a:r>
              <a:rPr lang="nl-NL" sz="1300" dirty="0"/>
              <a:t>   </a:t>
            </a:r>
            <a:r>
              <a:rPr lang="nl-NL" sz="1300" dirty="0" smtClean="0"/>
              <a:t>      “</a:t>
            </a:r>
            <a:r>
              <a:rPr lang="nl-NL" sz="1300" dirty="0" err="1"/>
              <a:t>phones</a:t>
            </a:r>
            <a:r>
              <a:rPr lang="nl-NL" sz="1300" dirty="0"/>
              <a:t>” : </a:t>
            </a:r>
            <a:r>
              <a:rPr lang="nl-NL" sz="1300" dirty="0" smtClean="0"/>
              <a:t>{“</a:t>
            </a:r>
            <a:r>
              <a:rPr lang="nl-NL" sz="1300" dirty="0"/>
              <a:t>mobile</a:t>
            </a:r>
            <a:r>
              <a:rPr lang="nl-NL" sz="1300" dirty="0" smtClean="0"/>
              <a:t>”:”707-555-9999”}</a:t>
            </a:r>
          </a:p>
          <a:p>
            <a:r>
              <a:rPr lang="nl-NL" sz="1300" dirty="0"/>
              <a:t> </a:t>
            </a:r>
            <a:r>
              <a:rPr lang="nl-NL" sz="1300" dirty="0" smtClean="0"/>
              <a:t>     }	</a:t>
            </a:r>
          </a:p>
          <a:p>
            <a:r>
              <a:rPr lang="nl-NL" sz="1300" dirty="0" smtClean="0"/>
              <a:t>]</a:t>
            </a:r>
          </a:p>
        </p:txBody>
      </p:sp>
      <p:cxnSp>
        <p:nvCxnSpPr>
          <p:cNvPr id="8" name="Rechte verbindingslijn 7"/>
          <p:cNvCxnSpPr/>
          <p:nvPr/>
        </p:nvCxnSpPr>
        <p:spPr>
          <a:xfrm>
            <a:off x="7029814" y="2038471"/>
            <a:ext cx="1025060" cy="5825"/>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p:cNvCxnSpPr/>
          <p:nvPr/>
        </p:nvCxnSpPr>
        <p:spPr>
          <a:xfrm>
            <a:off x="4898155" y="1754372"/>
            <a:ext cx="2006438" cy="2899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8879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38</a:t>
            </a:fld>
            <a:endParaRPr lang="nl-NL"/>
          </a:p>
        </p:txBody>
      </p:sp>
      <p:sp>
        <p:nvSpPr>
          <p:cNvPr id="4" name="Title 3"/>
          <p:cNvSpPr>
            <a:spLocks noGrp="1"/>
          </p:cNvSpPr>
          <p:nvPr>
            <p:ph type="title"/>
          </p:nvPr>
        </p:nvSpPr>
        <p:spPr/>
        <p:txBody>
          <a:bodyPr/>
          <a:lstStyle/>
          <a:p>
            <a:r>
              <a:rPr lang="en-US" dirty="0" smtClean="0"/>
              <a:t>JSON </a:t>
            </a:r>
            <a:r>
              <a:rPr lang="en-US" dirty="0"/>
              <a:t>Processing </a:t>
            </a:r>
            <a:r>
              <a:rPr lang="en-US" dirty="0" smtClean="0"/>
              <a:t>API 1.1 </a:t>
            </a:r>
            <a:r>
              <a:rPr lang="en-US" dirty="0" smtClean="0"/>
              <a:t>(JSR 374</a:t>
            </a:r>
            <a:r>
              <a:rPr lang="en-US" dirty="0" smtClean="0"/>
              <a:t>) – JSON Merge Patch</a:t>
            </a:r>
            <a:endParaRPr lang="nl-NL" dirty="0"/>
          </a:p>
        </p:txBody>
      </p:sp>
      <p:sp>
        <p:nvSpPr>
          <p:cNvPr id="5" name="Rechthoek 4"/>
          <p:cNvSpPr/>
          <p:nvPr/>
        </p:nvSpPr>
        <p:spPr>
          <a:xfrm>
            <a:off x="719998" y="900573"/>
            <a:ext cx="7704001" cy="1346522"/>
          </a:xfrm>
          <a:prstGeom prst="rect">
            <a:avLst/>
          </a:prstGeom>
        </p:spPr>
        <p:txBody>
          <a:bodyPr wrap="square">
            <a:spAutoFit/>
          </a:bodyPr>
          <a:lstStyle/>
          <a:p>
            <a:r>
              <a:rPr lang="en-US" b="1" dirty="0" smtClean="0"/>
              <a:t>JSON merge patch</a:t>
            </a:r>
            <a:r>
              <a:rPr lang="en-US" dirty="0" smtClean="0"/>
              <a:t> – IETF RFC </a:t>
            </a:r>
            <a:r>
              <a:rPr lang="nl-NL" sz="1400" dirty="0" smtClean="0"/>
              <a:t>7396</a:t>
            </a:r>
          </a:p>
          <a:p>
            <a:endParaRPr lang="en-US" dirty="0"/>
          </a:p>
          <a:p>
            <a:r>
              <a:rPr lang="en-US" dirty="0" smtClean="0"/>
              <a:t>The </a:t>
            </a:r>
            <a:r>
              <a:rPr lang="en-US" dirty="0"/>
              <a:t>merge patch format is primarily intended for use with the HTTP PATCH method as a means of describing a set of modifications to a target resource's content.</a:t>
            </a:r>
          </a:p>
          <a:p>
            <a:endParaRPr lang="en-US" dirty="0"/>
          </a:p>
          <a:p>
            <a:endParaRPr lang="nl-NL" dirty="0"/>
          </a:p>
        </p:txBody>
      </p:sp>
      <p:graphicFrame>
        <p:nvGraphicFramePr>
          <p:cNvPr id="7" name="Tabel 6"/>
          <p:cNvGraphicFramePr>
            <a:graphicFrameLocks noGrp="1"/>
          </p:cNvGraphicFramePr>
          <p:nvPr>
            <p:extLst>
              <p:ext uri="{D42A27DB-BD31-4B8C-83A1-F6EECF244321}">
                <p14:modId xmlns:p14="http://schemas.microsoft.com/office/powerpoint/2010/main" val="980093222"/>
              </p:ext>
            </p:extLst>
          </p:nvPr>
        </p:nvGraphicFramePr>
        <p:xfrm>
          <a:off x="822832" y="1955033"/>
          <a:ext cx="3102680" cy="2468880"/>
        </p:xfrm>
        <a:graphic>
          <a:graphicData uri="http://schemas.openxmlformats.org/drawingml/2006/table">
            <a:tbl>
              <a:tblPr firstRow="1" bandRow="1">
                <a:tableStyleId>{5C22544A-7EE6-4342-B048-85BDC9FD1C3A}</a:tableStyleId>
              </a:tblPr>
              <a:tblGrid>
                <a:gridCol w="775670"/>
                <a:gridCol w="775670"/>
                <a:gridCol w="775670"/>
                <a:gridCol w="775670"/>
              </a:tblGrid>
              <a:tr h="197444">
                <a:tc>
                  <a:txBody>
                    <a:bodyPr/>
                    <a:lstStyle/>
                    <a:p>
                      <a:r>
                        <a:rPr lang="nl-NL" sz="1000" dirty="0" err="1" smtClean="0">
                          <a:solidFill>
                            <a:schemeClr val="tx1">
                              <a:lumMod val="50000"/>
                              <a:lumOff val="50000"/>
                            </a:schemeClr>
                          </a:solidFill>
                        </a:rPr>
                        <a:t>Operation</a:t>
                      </a:r>
                      <a:endParaRPr lang="nl-NL" sz="1000" dirty="0">
                        <a:solidFill>
                          <a:schemeClr val="tx1">
                            <a:lumMod val="50000"/>
                            <a:lumOff val="50000"/>
                          </a:schemeClr>
                        </a:solidFill>
                      </a:endParaRPr>
                    </a:p>
                  </a:txBody>
                  <a:tcPr>
                    <a:solidFill>
                      <a:schemeClr val="bg2">
                        <a:lumMod val="40000"/>
                        <a:lumOff val="60000"/>
                        <a:alpha val="57000"/>
                      </a:schemeClr>
                    </a:solidFill>
                  </a:tcPr>
                </a:tc>
                <a:tc>
                  <a:txBody>
                    <a:bodyPr/>
                    <a:lstStyle/>
                    <a:p>
                      <a:r>
                        <a:rPr lang="nl-NL" sz="1000" dirty="0" smtClean="0">
                          <a:solidFill>
                            <a:schemeClr val="tx1">
                              <a:lumMod val="50000"/>
                              <a:lumOff val="50000"/>
                            </a:schemeClr>
                          </a:solidFill>
                        </a:rPr>
                        <a:t>Original</a:t>
                      </a:r>
                      <a:endParaRPr lang="nl-NL" sz="1000" dirty="0">
                        <a:solidFill>
                          <a:schemeClr val="tx1">
                            <a:lumMod val="50000"/>
                            <a:lumOff val="50000"/>
                          </a:schemeClr>
                        </a:solidFill>
                      </a:endParaRPr>
                    </a:p>
                  </a:txBody>
                  <a:tcPr>
                    <a:solidFill>
                      <a:schemeClr val="bg2">
                        <a:lumMod val="40000"/>
                        <a:lumOff val="60000"/>
                        <a:alpha val="57000"/>
                      </a:schemeClr>
                    </a:solidFill>
                  </a:tcPr>
                </a:tc>
                <a:tc>
                  <a:txBody>
                    <a:bodyPr/>
                    <a:lstStyle/>
                    <a:p>
                      <a:r>
                        <a:rPr lang="nl-NL" sz="1000" dirty="0" smtClean="0">
                          <a:solidFill>
                            <a:schemeClr val="tx1">
                              <a:lumMod val="50000"/>
                              <a:lumOff val="50000"/>
                            </a:schemeClr>
                          </a:solidFill>
                        </a:rPr>
                        <a:t>Patch</a:t>
                      </a:r>
                      <a:endParaRPr lang="nl-NL" sz="1000" dirty="0">
                        <a:solidFill>
                          <a:schemeClr val="tx1">
                            <a:lumMod val="50000"/>
                            <a:lumOff val="50000"/>
                          </a:schemeClr>
                        </a:solidFill>
                      </a:endParaRPr>
                    </a:p>
                  </a:txBody>
                  <a:tcPr>
                    <a:solidFill>
                      <a:schemeClr val="bg2">
                        <a:lumMod val="40000"/>
                        <a:lumOff val="60000"/>
                        <a:alpha val="57000"/>
                      </a:schemeClr>
                    </a:solidFill>
                  </a:tcPr>
                </a:tc>
                <a:tc>
                  <a:txBody>
                    <a:bodyPr/>
                    <a:lstStyle/>
                    <a:p>
                      <a:r>
                        <a:rPr lang="nl-NL" sz="1000" dirty="0" err="1" smtClean="0">
                          <a:solidFill>
                            <a:schemeClr val="tx1">
                              <a:lumMod val="50000"/>
                              <a:lumOff val="50000"/>
                            </a:schemeClr>
                          </a:solidFill>
                        </a:rPr>
                        <a:t>Result</a:t>
                      </a:r>
                      <a:endParaRPr lang="nl-NL" sz="1000" dirty="0">
                        <a:solidFill>
                          <a:schemeClr val="tx1">
                            <a:lumMod val="50000"/>
                            <a:lumOff val="50000"/>
                          </a:schemeClr>
                        </a:solidFill>
                      </a:endParaRPr>
                    </a:p>
                  </a:txBody>
                  <a:tcPr>
                    <a:solidFill>
                      <a:schemeClr val="bg2">
                        <a:lumMod val="40000"/>
                        <a:lumOff val="60000"/>
                        <a:alpha val="57000"/>
                      </a:schemeClr>
                    </a:solidFill>
                  </a:tcPr>
                </a:tc>
              </a:tr>
              <a:tr h="320847">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err="1" smtClean="0">
                          <a:solidFill>
                            <a:schemeClr val="bg1">
                              <a:lumMod val="50000"/>
                            </a:schemeClr>
                          </a:solidFill>
                        </a:rPr>
                        <a:t>Add</a:t>
                      </a:r>
                      <a:endParaRPr lang="nl-NL" sz="1000" dirty="0" smtClean="0">
                        <a:solidFill>
                          <a:schemeClr val="bg1">
                            <a:lumMod val="50000"/>
                          </a:schemeClr>
                        </a:solidFill>
                      </a:endParaRP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a”:”b</a:t>
                      </a:r>
                      <a:r>
                        <a:rPr lang="nl-NL" sz="1000" dirty="0" smtClean="0">
                          <a:solidFill>
                            <a:schemeClr val="bg1">
                              <a:lumMod val="50000"/>
                            </a:schemeClr>
                          </a:solidFill>
                        </a:rPr>
                        <a:t>”}</a:t>
                      </a: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b”:”c</a:t>
                      </a:r>
                      <a:r>
                        <a:rPr lang="nl-NL" sz="1000" dirty="0" smtClean="0">
                          <a:solidFill>
                            <a:schemeClr val="bg1">
                              <a:lumMod val="50000"/>
                            </a:schemeClr>
                          </a:solidFill>
                        </a:rPr>
                        <a:t>”}</a:t>
                      </a: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a”:”b</a:t>
                      </a:r>
                      <a:r>
                        <a:rPr lang="nl-NL" sz="1000" dirty="0" smtClean="0">
                          <a:solidFill>
                            <a:schemeClr val="bg1">
                              <a:lumMod val="50000"/>
                            </a:schemeClr>
                          </a:solidFill>
                        </a:rPr>
                        <a:t>”,</a:t>
                      </a:r>
                    </a:p>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 “</a:t>
                      </a:r>
                      <a:r>
                        <a:rPr lang="nl-NL" sz="1000" dirty="0" err="1" smtClean="0">
                          <a:solidFill>
                            <a:schemeClr val="bg1">
                              <a:lumMod val="50000"/>
                            </a:schemeClr>
                          </a:solidFill>
                        </a:rPr>
                        <a:t>b”:”c</a:t>
                      </a:r>
                      <a:r>
                        <a:rPr lang="nl-NL" sz="1000" dirty="0" smtClean="0">
                          <a:solidFill>
                            <a:schemeClr val="bg1">
                              <a:lumMod val="50000"/>
                            </a:schemeClr>
                          </a:solidFill>
                        </a:rPr>
                        <a:t>”}</a:t>
                      </a:r>
                    </a:p>
                  </a:txBody>
                  <a:tcPr>
                    <a:solidFill>
                      <a:schemeClr val="bg2">
                        <a:lumMod val="40000"/>
                        <a:lumOff val="60000"/>
                        <a:alpha val="57000"/>
                      </a:schemeClr>
                    </a:solidFill>
                  </a:tcPr>
                </a:tc>
              </a:tr>
              <a:tr h="239786">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err="1" smtClean="0">
                          <a:solidFill>
                            <a:schemeClr val="bg1">
                              <a:lumMod val="50000"/>
                            </a:schemeClr>
                          </a:solidFill>
                        </a:rPr>
                        <a:t>Add</a:t>
                      </a:r>
                      <a:endParaRPr lang="nl-NL" sz="1000" dirty="0" smtClean="0">
                        <a:solidFill>
                          <a:schemeClr val="bg1">
                            <a:lumMod val="50000"/>
                          </a:schemeClr>
                        </a:solidFill>
                      </a:endParaRP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a”:”b</a:t>
                      </a:r>
                      <a:r>
                        <a:rPr lang="nl-NL" sz="1000" dirty="0" smtClean="0">
                          <a:solidFill>
                            <a:schemeClr val="bg1">
                              <a:lumMod val="50000"/>
                            </a:schemeClr>
                          </a:solidFill>
                        </a:rPr>
                        <a:t>”}</a:t>
                      </a: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a”:”c</a:t>
                      </a:r>
                      <a:r>
                        <a:rPr lang="nl-NL" sz="1000" dirty="0" smtClean="0">
                          <a:solidFill>
                            <a:schemeClr val="bg1">
                              <a:lumMod val="50000"/>
                            </a:schemeClr>
                          </a:solidFill>
                        </a:rPr>
                        <a:t>”}</a:t>
                      </a: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a:t>
                      </a:r>
                      <a:r>
                        <a:rPr lang="nl-NL" sz="1000" dirty="0" err="1" smtClean="0">
                          <a:solidFill>
                            <a:schemeClr val="bg1">
                              <a:lumMod val="50000"/>
                            </a:schemeClr>
                          </a:solidFill>
                        </a:rPr>
                        <a:t>null</a:t>
                      </a:r>
                      <a:r>
                        <a:rPr lang="nl-NL" sz="1000" dirty="0" smtClean="0">
                          <a:solidFill>
                            <a:schemeClr val="bg1">
                              <a:lumMod val="50000"/>
                            </a:schemeClr>
                          </a:solidFill>
                        </a:rPr>
                        <a:t>”}</a:t>
                      </a:r>
                    </a:p>
                  </a:txBody>
                  <a:tcPr>
                    <a:solidFill>
                      <a:schemeClr val="bg2">
                        <a:lumMod val="40000"/>
                        <a:lumOff val="60000"/>
                        <a:alpha val="57000"/>
                      </a:schemeClr>
                    </a:solidFill>
                  </a:tcPr>
                </a:tc>
              </a:tr>
              <a:tr h="197444">
                <a:tc>
                  <a:txBody>
                    <a:bodyPr/>
                    <a:lstStyle/>
                    <a:p>
                      <a:r>
                        <a:rPr lang="nl-NL" sz="1000" dirty="0" err="1" smtClean="0">
                          <a:solidFill>
                            <a:schemeClr val="bg1">
                              <a:lumMod val="50000"/>
                            </a:schemeClr>
                          </a:solidFill>
                        </a:rPr>
                        <a:t>Replace</a:t>
                      </a:r>
                      <a:endParaRPr lang="nl-NL" sz="1000" dirty="0">
                        <a:solidFill>
                          <a:schemeClr val="bg1">
                            <a:lumMod val="50000"/>
                          </a:schemeClr>
                        </a:solidFill>
                      </a:endParaRPr>
                    </a:p>
                  </a:txBody>
                  <a:tcPr>
                    <a:solidFill>
                      <a:schemeClr val="bg2">
                        <a:lumMod val="40000"/>
                        <a:lumOff val="60000"/>
                        <a:alpha val="57000"/>
                      </a:schemeClr>
                    </a:solidFill>
                  </a:tcPr>
                </a:tc>
                <a:tc>
                  <a:txBody>
                    <a:bodyPr/>
                    <a:lstStyle/>
                    <a:p>
                      <a:r>
                        <a:rPr lang="nl-NL" sz="1000" dirty="0" smtClean="0">
                          <a:solidFill>
                            <a:schemeClr val="bg1">
                              <a:lumMod val="50000"/>
                            </a:schemeClr>
                          </a:solidFill>
                        </a:rPr>
                        <a:t>{“</a:t>
                      </a:r>
                      <a:r>
                        <a:rPr lang="nl-NL" sz="1000" dirty="0" err="1" smtClean="0">
                          <a:solidFill>
                            <a:schemeClr val="bg1">
                              <a:lumMod val="50000"/>
                            </a:schemeClr>
                          </a:solidFill>
                        </a:rPr>
                        <a:t>a”:”b</a:t>
                      </a:r>
                      <a:r>
                        <a:rPr lang="nl-NL" sz="1000" dirty="0" smtClean="0">
                          <a:solidFill>
                            <a:schemeClr val="bg1">
                              <a:lumMod val="50000"/>
                            </a:schemeClr>
                          </a:solidFill>
                        </a:rPr>
                        <a:t>”}</a:t>
                      </a:r>
                      <a:endParaRPr lang="nl-NL" sz="1000" dirty="0">
                        <a:solidFill>
                          <a:schemeClr val="bg1">
                            <a:lumMod val="50000"/>
                          </a:schemeClr>
                        </a:solidFill>
                      </a:endParaRP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a”:”c</a:t>
                      </a:r>
                      <a:r>
                        <a:rPr lang="nl-NL" sz="1000" dirty="0" smtClean="0">
                          <a:solidFill>
                            <a:schemeClr val="bg1">
                              <a:lumMod val="50000"/>
                            </a:schemeClr>
                          </a:solidFill>
                        </a:rPr>
                        <a:t>”}</a:t>
                      </a: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a”:”c</a:t>
                      </a:r>
                      <a:r>
                        <a:rPr lang="nl-NL" sz="1000" dirty="0" smtClean="0">
                          <a:solidFill>
                            <a:schemeClr val="bg1">
                              <a:lumMod val="50000"/>
                            </a:schemeClr>
                          </a:solidFill>
                        </a:rPr>
                        <a:t>”}</a:t>
                      </a:r>
                    </a:p>
                  </a:txBody>
                  <a:tcPr>
                    <a:solidFill>
                      <a:schemeClr val="bg2">
                        <a:lumMod val="40000"/>
                        <a:lumOff val="60000"/>
                        <a:alpha val="57000"/>
                      </a:schemeClr>
                    </a:solidFill>
                  </a:tcPr>
                </a:tc>
              </a:tr>
              <a:tr h="197444">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err="1" smtClean="0">
                          <a:solidFill>
                            <a:schemeClr val="bg1">
                              <a:lumMod val="50000"/>
                            </a:schemeClr>
                          </a:solidFill>
                        </a:rPr>
                        <a:t>Replace</a:t>
                      </a:r>
                      <a:endParaRPr lang="nl-NL" sz="1000" dirty="0" smtClean="0">
                        <a:solidFill>
                          <a:schemeClr val="bg1">
                            <a:lumMod val="50000"/>
                          </a:schemeClr>
                        </a:solidFill>
                      </a:endParaRP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a”:”b</a:t>
                      </a:r>
                      <a:r>
                        <a:rPr lang="nl-NL" sz="1000" dirty="0" smtClean="0">
                          <a:solidFill>
                            <a:schemeClr val="bg1">
                              <a:lumMod val="50000"/>
                            </a:schemeClr>
                          </a:solidFill>
                        </a:rPr>
                        <a:t>”}</a:t>
                      </a: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a:t>
                      </a:r>
                      <a:r>
                        <a:rPr lang="nl-NL" sz="1000" dirty="0" err="1" smtClean="0">
                          <a:solidFill>
                            <a:schemeClr val="bg1">
                              <a:lumMod val="50000"/>
                            </a:schemeClr>
                          </a:solidFill>
                        </a:rPr>
                        <a:t>null</a:t>
                      </a:r>
                      <a:r>
                        <a:rPr lang="nl-NL" sz="1000" dirty="0" smtClean="0">
                          <a:solidFill>
                            <a:schemeClr val="bg1">
                              <a:lumMod val="50000"/>
                            </a:schemeClr>
                          </a:solidFill>
                        </a:rPr>
                        <a:t>”}</a:t>
                      </a:r>
                    </a:p>
                  </a:txBody>
                  <a:tcPr>
                    <a:solidFill>
                      <a:schemeClr val="bg2">
                        <a:lumMod val="40000"/>
                        <a:lumOff val="60000"/>
                        <a:alpha val="57000"/>
                      </a:schemeClr>
                    </a:solidFill>
                  </a:tcPr>
                </a:tc>
                <a:tc>
                  <a:txBody>
                    <a:bodyPr/>
                    <a:lstStyle/>
                    <a:p>
                      <a:r>
                        <a:rPr lang="nl-NL" sz="1000" dirty="0" smtClean="0">
                          <a:solidFill>
                            <a:schemeClr val="bg1">
                              <a:lumMod val="50000"/>
                            </a:schemeClr>
                          </a:solidFill>
                        </a:rPr>
                        <a:t>{}</a:t>
                      </a:r>
                      <a:endParaRPr lang="nl-NL" sz="1000" dirty="0">
                        <a:solidFill>
                          <a:schemeClr val="bg1">
                            <a:lumMod val="50000"/>
                          </a:schemeClr>
                        </a:solidFill>
                      </a:endParaRPr>
                    </a:p>
                  </a:txBody>
                  <a:tcPr>
                    <a:solidFill>
                      <a:schemeClr val="bg2">
                        <a:lumMod val="40000"/>
                        <a:lumOff val="60000"/>
                        <a:alpha val="57000"/>
                      </a:schemeClr>
                    </a:solidFill>
                  </a:tcPr>
                </a:tc>
              </a:tr>
              <a:tr h="320847">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err="1" smtClean="0">
                          <a:solidFill>
                            <a:schemeClr val="bg1">
                              <a:lumMod val="50000"/>
                            </a:schemeClr>
                          </a:solidFill>
                        </a:rPr>
                        <a:t>Replace</a:t>
                      </a:r>
                      <a:endParaRPr lang="nl-NL" sz="1000" dirty="0">
                        <a:solidFill>
                          <a:schemeClr val="bg1">
                            <a:lumMod val="50000"/>
                          </a:schemeClr>
                        </a:solidFill>
                      </a:endParaRP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a”:”b</a:t>
                      </a:r>
                      <a:r>
                        <a:rPr lang="nl-NL" sz="1000" dirty="0" smtClean="0">
                          <a:solidFill>
                            <a:schemeClr val="bg1">
                              <a:lumMod val="50000"/>
                            </a:schemeClr>
                          </a:solidFill>
                        </a:rPr>
                        <a:t>”,</a:t>
                      </a:r>
                    </a:p>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 “</a:t>
                      </a:r>
                      <a:r>
                        <a:rPr lang="nl-NL" sz="1000" dirty="0" err="1" smtClean="0">
                          <a:solidFill>
                            <a:schemeClr val="bg1">
                              <a:lumMod val="50000"/>
                            </a:schemeClr>
                          </a:solidFill>
                        </a:rPr>
                        <a:t>b”:”c</a:t>
                      </a:r>
                      <a:r>
                        <a:rPr lang="nl-NL" sz="1000" dirty="0" smtClean="0">
                          <a:solidFill>
                            <a:schemeClr val="bg1">
                              <a:lumMod val="50000"/>
                            </a:schemeClr>
                          </a:solidFill>
                        </a:rPr>
                        <a:t>”}</a:t>
                      </a:r>
                      <a:endParaRPr lang="nl-NL" sz="1000" dirty="0">
                        <a:solidFill>
                          <a:schemeClr val="bg1">
                            <a:lumMod val="50000"/>
                          </a:schemeClr>
                        </a:solidFill>
                      </a:endParaRPr>
                    </a:p>
                  </a:txBody>
                  <a:tcPr>
                    <a:solidFill>
                      <a:schemeClr val="bg2">
                        <a:lumMod val="40000"/>
                        <a:lumOff val="60000"/>
                        <a:alpha val="57000"/>
                      </a:schemeClr>
                    </a:solidFill>
                  </a:tcPr>
                </a:tc>
                <a:tc>
                  <a:txBody>
                    <a:bodyPr/>
                    <a:lstStyle/>
                    <a:p>
                      <a:r>
                        <a:rPr lang="nl-NL" sz="1000" dirty="0" smtClean="0">
                          <a:solidFill>
                            <a:schemeClr val="bg1">
                              <a:lumMod val="50000"/>
                            </a:schemeClr>
                          </a:solidFill>
                        </a:rPr>
                        <a:t>{“a”:”</a:t>
                      </a:r>
                      <a:r>
                        <a:rPr lang="nl-NL" sz="1000" dirty="0" err="1" smtClean="0">
                          <a:solidFill>
                            <a:schemeClr val="bg1">
                              <a:lumMod val="50000"/>
                            </a:schemeClr>
                          </a:solidFill>
                        </a:rPr>
                        <a:t>null</a:t>
                      </a:r>
                      <a:r>
                        <a:rPr lang="nl-NL" sz="1000" dirty="0" smtClean="0">
                          <a:solidFill>
                            <a:schemeClr val="bg1">
                              <a:lumMod val="50000"/>
                            </a:schemeClr>
                          </a:solidFill>
                        </a:rPr>
                        <a:t>”}</a:t>
                      </a:r>
                      <a:endParaRPr lang="nl-NL" sz="1000" dirty="0">
                        <a:solidFill>
                          <a:schemeClr val="bg1">
                            <a:lumMod val="50000"/>
                          </a:schemeClr>
                        </a:solidFill>
                      </a:endParaRP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b”:”c</a:t>
                      </a:r>
                      <a:r>
                        <a:rPr lang="nl-NL" sz="1000" dirty="0" smtClean="0">
                          <a:solidFill>
                            <a:schemeClr val="bg1">
                              <a:lumMod val="50000"/>
                            </a:schemeClr>
                          </a:solidFill>
                        </a:rPr>
                        <a:t>”}</a:t>
                      </a:r>
                    </a:p>
                    <a:p>
                      <a:endParaRPr lang="nl-NL" sz="1000" dirty="0">
                        <a:solidFill>
                          <a:schemeClr val="bg1">
                            <a:lumMod val="50000"/>
                          </a:schemeClr>
                        </a:solidFill>
                      </a:endParaRPr>
                    </a:p>
                  </a:txBody>
                  <a:tcPr>
                    <a:solidFill>
                      <a:schemeClr val="bg2">
                        <a:lumMod val="40000"/>
                        <a:lumOff val="60000"/>
                        <a:alpha val="57000"/>
                      </a:schemeClr>
                    </a:solidFill>
                  </a:tcPr>
                </a:tc>
              </a:tr>
              <a:tr h="444250">
                <a:tc>
                  <a:txBody>
                    <a:bodyPr/>
                    <a:lstStyle/>
                    <a:p>
                      <a:r>
                        <a:rPr lang="nl-NL" sz="1000" dirty="0" err="1" smtClean="0">
                          <a:solidFill>
                            <a:schemeClr val="bg1">
                              <a:lumMod val="50000"/>
                            </a:schemeClr>
                          </a:solidFill>
                        </a:rPr>
                        <a:t>Remove</a:t>
                      </a:r>
                      <a:endParaRPr lang="nl-NL" sz="1000" dirty="0">
                        <a:solidFill>
                          <a:schemeClr val="bg1">
                            <a:lumMod val="50000"/>
                          </a:schemeClr>
                        </a:solidFill>
                      </a:endParaRP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a”:”b</a:t>
                      </a:r>
                      <a:r>
                        <a:rPr lang="nl-NL" sz="1000" dirty="0" smtClean="0">
                          <a:solidFill>
                            <a:schemeClr val="bg1">
                              <a:lumMod val="50000"/>
                            </a:schemeClr>
                          </a:solidFill>
                        </a:rPr>
                        <a:t>”}</a:t>
                      </a:r>
                    </a:p>
                  </a:txBody>
                  <a:tcPr>
                    <a:solidFill>
                      <a:schemeClr val="bg2">
                        <a:lumMod val="40000"/>
                        <a:lumOff val="60000"/>
                        <a:alpha val="57000"/>
                      </a:schemeClr>
                    </a:solidFill>
                  </a:tcPr>
                </a:tc>
                <a:tc>
                  <a:txBody>
                    <a:bodyPr/>
                    <a:lstStyle/>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a:t>
                      </a:r>
                      <a:r>
                        <a:rPr lang="nl-NL" sz="1000" dirty="0" err="1" smtClean="0">
                          <a:solidFill>
                            <a:schemeClr val="bg1">
                              <a:lumMod val="50000"/>
                            </a:schemeClr>
                          </a:solidFill>
                        </a:rPr>
                        <a:t>a”:”b</a:t>
                      </a:r>
                      <a:r>
                        <a:rPr lang="nl-NL" sz="1000" dirty="0" smtClean="0">
                          <a:solidFill>
                            <a:schemeClr val="bg1">
                              <a:lumMod val="50000"/>
                            </a:schemeClr>
                          </a:solidFill>
                        </a:rPr>
                        <a:t>”,</a:t>
                      </a:r>
                    </a:p>
                    <a:p>
                      <a:pPr marL="0" marR="0" indent="0" algn="l" defTabSz="685800" rtl="0" eaLnBrk="1" fontAlgn="auto" latinLnBrk="0" hangingPunct="1">
                        <a:lnSpc>
                          <a:spcPct val="100000"/>
                        </a:lnSpc>
                        <a:spcBef>
                          <a:spcPts val="0"/>
                        </a:spcBef>
                        <a:spcAft>
                          <a:spcPts val="0"/>
                        </a:spcAft>
                        <a:buClrTx/>
                        <a:buSzTx/>
                        <a:buFontTx/>
                        <a:buNone/>
                        <a:tabLst/>
                        <a:defRPr/>
                      </a:pPr>
                      <a:r>
                        <a:rPr lang="nl-NL" sz="1000" dirty="0" smtClean="0">
                          <a:solidFill>
                            <a:schemeClr val="bg1">
                              <a:lumMod val="50000"/>
                            </a:schemeClr>
                          </a:solidFill>
                        </a:rPr>
                        <a:t> “</a:t>
                      </a:r>
                      <a:r>
                        <a:rPr lang="nl-NL" sz="1000" dirty="0" err="1" smtClean="0">
                          <a:solidFill>
                            <a:schemeClr val="bg1">
                              <a:lumMod val="50000"/>
                            </a:schemeClr>
                          </a:solidFill>
                        </a:rPr>
                        <a:t>a”:”c</a:t>
                      </a:r>
                      <a:r>
                        <a:rPr lang="nl-NL" sz="1000" dirty="0" smtClean="0">
                          <a:solidFill>
                            <a:schemeClr val="bg1">
                              <a:lumMod val="50000"/>
                            </a:schemeClr>
                          </a:solidFill>
                        </a:rPr>
                        <a:t>”}</a:t>
                      </a:r>
                    </a:p>
                    <a:p>
                      <a:endParaRPr lang="nl-NL" sz="1000" dirty="0">
                        <a:solidFill>
                          <a:schemeClr val="bg1">
                            <a:lumMod val="50000"/>
                          </a:schemeClr>
                        </a:solidFill>
                      </a:endParaRPr>
                    </a:p>
                  </a:txBody>
                  <a:tcPr>
                    <a:solidFill>
                      <a:schemeClr val="bg2">
                        <a:lumMod val="40000"/>
                        <a:lumOff val="60000"/>
                        <a:alpha val="57000"/>
                      </a:schemeClr>
                    </a:solidFill>
                  </a:tcPr>
                </a:tc>
                <a:tc>
                  <a:txBody>
                    <a:bodyPr/>
                    <a:lstStyle/>
                    <a:p>
                      <a:r>
                        <a:rPr lang="nl-NL" sz="1000" dirty="0" smtClean="0">
                          <a:solidFill>
                            <a:schemeClr val="bg1">
                              <a:lumMod val="50000"/>
                            </a:schemeClr>
                          </a:solidFill>
                        </a:rPr>
                        <a:t>{}</a:t>
                      </a:r>
                      <a:endParaRPr lang="nl-NL" sz="1000" dirty="0">
                        <a:solidFill>
                          <a:schemeClr val="bg1">
                            <a:lumMod val="50000"/>
                          </a:schemeClr>
                        </a:solidFill>
                      </a:endParaRPr>
                    </a:p>
                  </a:txBody>
                  <a:tcPr>
                    <a:solidFill>
                      <a:schemeClr val="bg2">
                        <a:lumMod val="40000"/>
                        <a:lumOff val="60000"/>
                        <a:alpha val="57000"/>
                      </a:schemeClr>
                    </a:solidFill>
                  </a:tcPr>
                </a:tc>
              </a:tr>
            </a:tbl>
          </a:graphicData>
        </a:graphic>
      </p:graphicFrame>
      <p:sp>
        <p:nvSpPr>
          <p:cNvPr id="6" name="Tekstvak 5"/>
          <p:cNvSpPr txBox="1"/>
          <p:nvPr/>
        </p:nvSpPr>
        <p:spPr>
          <a:xfrm>
            <a:off x="4416443" y="2323857"/>
            <a:ext cx="3791557" cy="569387"/>
          </a:xfrm>
          <a:prstGeom prst="rect">
            <a:avLst/>
          </a:prstGeom>
          <a:noFill/>
        </p:spPr>
        <p:txBody>
          <a:bodyPr wrap="square" lIns="0" tIns="0" rIns="0" bIns="0" rtlCol="0">
            <a:spAutoFit/>
          </a:bodyPr>
          <a:lstStyle/>
          <a:p>
            <a:r>
              <a:rPr lang="nl-NL" sz="1200" dirty="0" err="1" smtClean="0"/>
              <a:t>Json.createMergePatch</a:t>
            </a:r>
            <a:r>
              <a:rPr lang="nl-NL" sz="1200" dirty="0" smtClean="0"/>
              <a:t>(</a:t>
            </a:r>
            <a:r>
              <a:rPr lang="nl-NL" sz="1200" dirty="0" err="1" smtClean="0"/>
              <a:t>Json.createValue</a:t>
            </a:r>
            <a:r>
              <a:rPr lang="nl-NL" sz="1200" dirty="0" smtClean="0"/>
              <a:t>("{\“a\":\"b\"}"))</a:t>
            </a:r>
            <a:endParaRPr lang="nl-NL" sz="1200" dirty="0"/>
          </a:p>
          <a:p>
            <a:r>
              <a:rPr lang="nl-NL" sz="1200" dirty="0"/>
              <a:t>    .</a:t>
            </a:r>
            <a:r>
              <a:rPr lang="nl-NL" sz="1200" dirty="0" err="1"/>
              <a:t>apply</a:t>
            </a:r>
            <a:r>
              <a:rPr lang="nl-NL" sz="1200" dirty="0"/>
              <a:t>(</a:t>
            </a:r>
            <a:r>
              <a:rPr lang="nl-NL" sz="1200" dirty="0" err="1"/>
              <a:t>Json.createValue</a:t>
            </a:r>
            <a:r>
              <a:rPr lang="nl-NL" sz="1200" dirty="0" smtClean="0"/>
              <a:t>("{\“a\":\“c\"}"));</a:t>
            </a:r>
            <a:endParaRPr lang="nl-NL" sz="1200" dirty="0"/>
          </a:p>
          <a:p>
            <a:endParaRPr lang="nl-NL" sz="1300" dirty="0" err="1" smtClean="0"/>
          </a:p>
        </p:txBody>
      </p:sp>
    </p:spTree>
    <p:extLst>
      <p:ext uri="{BB962C8B-B14F-4D97-AF65-F5344CB8AC3E}">
        <p14:creationId xmlns:p14="http://schemas.microsoft.com/office/powerpoint/2010/main" val="16988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39</a:t>
            </a:fld>
            <a:endParaRPr lang="nl-NL"/>
          </a:p>
        </p:txBody>
      </p:sp>
      <p:sp>
        <p:nvSpPr>
          <p:cNvPr id="4" name="Titel 3"/>
          <p:cNvSpPr>
            <a:spLocks noGrp="1"/>
          </p:cNvSpPr>
          <p:nvPr>
            <p:ph type="title"/>
          </p:nvPr>
        </p:nvSpPr>
        <p:spPr/>
        <p:txBody>
          <a:bodyPr/>
          <a:lstStyle/>
          <a:p>
            <a:r>
              <a:rPr lang="en-US" dirty="0"/>
              <a:t>JSON Processing 1.1 (JSR 374</a:t>
            </a:r>
            <a:r>
              <a:rPr lang="en-US" dirty="0" smtClean="0"/>
              <a:t>) – </a:t>
            </a:r>
            <a:r>
              <a:rPr lang="en-US" dirty="0" err="1" smtClean="0"/>
              <a:t>JsonCollectors</a:t>
            </a:r>
            <a:r>
              <a:rPr lang="en-US" dirty="0" smtClean="0"/>
              <a:t> + Lambda</a:t>
            </a:r>
            <a:endParaRPr lang="nl-NL" dirty="0"/>
          </a:p>
        </p:txBody>
      </p:sp>
      <p:sp>
        <p:nvSpPr>
          <p:cNvPr id="11" name="Tekstvak 10"/>
          <p:cNvSpPr txBox="1"/>
          <p:nvPr/>
        </p:nvSpPr>
        <p:spPr>
          <a:xfrm>
            <a:off x="1007588" y="1590007"/>
            <a:ext cx="4834090" cy="800219"/>
          </a:xfrm>
          <a:prstGeom prst="rect">
            <a:avLst/>
          </a:prstGeom>
          <a:noFill/>
        </p:spPr>
        <p:txBody>
          <a:bodyPr wrap="square" lIns="0" tIns="0" rIns="0" bIns="0" rtlCol="0">
            <a:spAutoFit/>
          </a:bodyPr>
          <a:lstStyle/>
          <a:p>
            <a:r>
              <a:rPr lang="nl-NL" sz="1300" dirty="0" err="1"/>
              <a:t>JsonArray</a:t>
            </a:r>
            <a:r>
              <a:rPr lang="nl-NL" sz="1300" dirty="0"/>
              <a:t> topics = </a:t>
            </a:r>
            <a:r>
              <a:rPr lang="nl-NL" sz="1300" dirty="0" err="1"/>
              <a:t>jsonObject.getJsonArray</a:t>
            </a:r>
            <a:r>
              <a:rPr lang="nl-NL" sz="1300" dirty="0"/>
              <a:t>("topics")</a:t>
            </a:r>
          </a:p>
          <a:p>
            <a:r>
              <a:rPr lang="nl-NL" sz="1300" dirty="0"/>
              <a:t>    .stream()</a:t>
            </a:r>
          </a:p>
          <a:p>
            <a:r>
              <a:rPr lang="nl-NL" sz="1300" dirty="0"/>
              <a:t>    .filter(</a:t>
            </a:r>
            <a:r>
              <a:rPr lang="nl-NL" sz="1300" dirty="0" err="1"/>
              <a:t>jv</a:t>
            </a:r>
            <a:r>
              <a:rPr lang="nl-NL" sz="1300" dirty="0"/>
              <a:t> -&gt; ((</a:t>
            </a:r>
            <a:r>
              <a:rPr lang="nl-NL" sz="1300" dirty="0" err="1"/>
              <a:t>JsonString</a:t>
            </a:r>
            <a:r>
              <a:rPr lang="nl-NL" sz="1300" dirty="0"/>
              <a:t>) </a:t>
            </a:r>
            <a:r>
              <a:rPr lang="nl-NL" sz="1300" dirty="0" err="1"/>
              <a:t>jv</a:t>
            </a:r>
            <a:r>
              <a:rPr lang="nl-NL" sz="1300" dirty="0"/>
              <a:t>).</a:t>
            </a:r>
            <a:r>
              <a:rPr lang="nl-NL" sz="1300" dirty="0" err="1"/>
              <a:t>getString</a:t>
            </a:r>
            <a:r>
              <a:rPr lang="nl-NL" sz="1300" dirty="0"/>
              <a:t>().</a:t>
            </a:r>
            <a:r>
              <a:rPr lang="nl-NL" sz="1300" dirty="0" err="1"/>
              <a:t>startsWith</a:t>
            </a:r>
            <a:r>
              <a:rPr lang="nl-NL" sz="1300" dirty="0"/>
              <a:t>("C"))</a:t>
            </a:r>
          </a:p>
          <a:p>
            <a:r>
              <a:rPr lang="nl-NL" sz="1300" dirty="0"/>
              <a:t>    .collect(</a:t>
            </a:r>
            <a:r>
              <a:rPr lang="nl-NL" sz="1300" dirty="0" err="1"/>
              <a:t>JsonCollectors.toJsonArray</a:t>
            </a:r>
            <a:r>
              <a:rPr lang="nl-NL" sz="1300" dirty="0"/>
              <a:t>());</a:t>
            </a:r>
            <a:endParaRPr lang="nl-NL" sz="1300" dirty="0" smtClean="0"/>
          </a:p>
        </p:txBody>
      </p:sp>
      <p:sp>
        <p:nvSpPr>
          <p:cNvPr id="12" name="Tekstvak 11"/>
          <p:cNvSpPr txBox="1"/>
          <p:nvPr/>
        </p:nvSpPr>
        <p:spPr>
          <a:xfrm>
            <a:off x="726923" y="943520"/>
            <a:ext cx="6723333" cy="369332"/>
          </a:xfrm>
          <a:prstGeom prst="rect">
            <a:avLst/>
          </a:prstGeom>
          <a:noFill/>
        </p:spPr>
        <p:txBody>
          <a:bodyPr wrap="square" lIns="0" tIns="0" rIns="0" bIns="0" rtlCol="0">
            <a:spAutoFit/>
          </a:bodyPr>
          <a:lstStyle/>
          <a:p>
            <a:r>
              <a:rPr lang="en-US" sz="1200" dirty="0" smtClean="0"/>
              <a:t>Querying </a:t>
            </a:r>
            <a:r>
              <a:rPr lang="en-US" sz="1200" dirty="0"/>
              <a:t>JSON has become much simpler with Java 8's introduction of the </a:t>
            </a:r>
            <a:r>
              <a:rPr lang="en-US" sz="1200" dirty="0" err="1"/>
              <a:t>JsonCollectors</a:t>
            </a:r>
            <a:r>
              <a:rPr lang="en-US" sz="1200" dirty="0"/>
              <a:t> class to the </a:t>
            </a:r>
            <a:r>
              <a:rPr lang="en-US" sz="1200" dirty="0" err="1"/>
              <a:t>javax.json.streams</a:t>
            </a:r>
            <a:r>
              <a:rPr lang="en-US" sz="1200" dirty="0"/>
              <a:t> package. </a:t>
            </a:r>
            <a:endParaRPr lang="nl-NL" sz="1300" dirty="0" err="1" smtClean="0"/>
          </a:p>
        </p:txBody>
      </p:sp>
      <p:sp>
        <p:nvSpPr>
          <p:cNvPr id="14" name="Tekstvak 13"/>
          <p:cNvSpPr txBox="1"/>
          <p:nvPr/>
        </p:nvSpPr>
        <p:spPr>
          <a:xfrm>
            <a:off x="5841678" y="1551535"/>
            <a:ext cx="1106599" cy="1677382"/>
          </a:xfrm>
          <a:prstGeom prst="rect">
            <a:avLst/>
          </a:prstGeom>
          <a:noFill/>
        </p:spPr>
        <p:txBody>
          <a:bodyPr wrap="square" lIns="0" tIns="0" rIns="0" bIns="0" rtlCol="0">
            <a:spAutoFit/>
          </a:bodyPr>
          <a:lstStyle/>
          <a:p>
            <a:r>
              <a:rPr lang="nl-NL" sz="1200" dirty="0" smtClean="0"/>
              <a:t>{</a:t>
            </a:r>
            <a:endParaRPr lang="nl-NL" sz="1200" dirty="0"/>
          </a:p>
          <a:p>
            <a:r>
              <a:rPr lang="nl-NL" sz="1200" dirty="0"/>
              <a:t> "topics": [</a:t>
            </a:r>
          </a:p>
          <a:p>
            <a:r>
              <a:rPr lang="nl-NL" sz="1200" dirty="0"/>
              <a:t>   "</a:t>
            </a:r>
            <a:r>
              <a:rPr lang="nl-NL" sz="1200" dirty="0" err="1"/>
              <a:t>Cognitive</a:t>
            </a:r>
            <a:r>
              <a:rPr lang="nl-NL" sz="1200" dirty="0"/>
              <a:t>",</a:t>
            </a:r>
          </a:p>
          <a:p>
            <a:r>
              <a:rPr lang="nl-NL" sz="1200" dirty="0"/>
              <a:t>   "Cloud",</a:t>
            </a:r>
          </a:p>
          <a:p>
            <a:r>
              <a:rPr lang="nl-NL" sz="1200" dirty="0"/>
              <a:t>   "Data",</a:t>
            </a:r>
          </a:p>
          <a:p>
            <a:r>
              <a:rPr lang="nl-NL" sz="1200" dirty="0"/>
              <a:t>   "</a:t>
            </a:r>
            <a:r>
              <a:rPr lang="nl-NL" sz="1200" dirty="0" err="1"/>
              <a:t>IoT</a:t>
            </a:r>
            <a:r>
              <a:rPr lang="nl-NL" sz="1200" dirty="0"/>
              <a:t>",</a:t>
            </a:r>
          </a:p>
          <a:p>
            <a:r>
              <a:rPr lang="nl-NL" sz="1200" dirty="0"/>
              <a:t>   "Java" ]</a:t>
            </a:r>
          </a:p>
          <a:p>
            <a:r>
              <a:rPr lang="nl-NL" sz="1200" dirty="0"/>
              <a:t>}</a:t>
            </a:r>
          </a:p>
          <a:p>
            <a:endParaRPr lang="nl-NL" sz="1300" dirty="0" err="1" smtClean="0"/>
          </a:p>
        </p:txBody>
      </p:sp>
    </p:spTree>
    <p:extLst>
      <p:ext uri="{BB962C8B-B14F-4D97-AF65-F5344CB8AC3E}">
        <p14:creationId xmlns:p14="http://schemas.microsoft.com/office/powerpoint/2010/main" val="39633994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a:t>
            </a:fld>
            <a:endParaRPr lang="nl-NL"/>
          </a:p>
        </p:txBody>
      </p:sp>
      <p:sp>
        <p:nvSpPr>
          <p:cNvPr id="4" name="Titel 3"/>
          <p:cNvSpPr>
            <a:spLocks noGrp="1"/>
          </p:cNvSpPr>
          <p:nvPr>
            <p:ph type="title"/>
          </p:nvPr>
        </p:nvSpPr>
        <p:spPr/>
        <p:txBody>
          <a:bodyPr/>
          <a:lstStyle/>
          <a:p>
            <a:r>
              <a:rPr lang="nl-NL" dirty="0" smtClean="0"/>
              <a:t>Java </a:t>
            </a:r>
            <a:r>
              <a:rPr lang="nl-NL" dirty="0" smtClean="0"/>
              <a:t>Enterprise Edition 8</a:t>
            </a:r>
            <a:endParaRPr lang="nl-NL" dirty="0"/>
          </a:p>
        </p:txBody>
      </p:sp>
      <p:sp>
        <p:nvSpPr>
          <p:cNvPr id="5" name="Tekstvak 4"/>
          <p:cNvSpPr txBox="1"/>
          <p:nvPr/>
        </p:nvSpPr>
        <p:spPr>
          <a:xfrm>
            <a:off x="1199786" y="1228907"/>
            <a:ext cx="5632005" cy="553998"/>
          </a:xfrm>
          <a:prstGeom prst="rect">
            <a:avLst/>
          </a:prstGeom>
          <a:noFill/>
        </p:spPr>
        <p:txBody>
          <a:bodyPr wrap="square" lIns="0" tIns="0" rIns="0" bIns="0" rtlCol="0">
            <a:spAutoFit/>
          </a:bodyPr>
          <a:lstStyle/>
          <a:p>
            <a:r>
              <a:rPr lang="en-US" sz="1200" dirty="0"/>
              <a:t>Built on top of Java SE, Java EE offers an API and runtime environment for building and running large-scale, </a:t>
            </a:r>
            <a:r>
              <a:rPr lang="en-US" sz="1200" dirty="0" err="1"/>
              <a:t>multitiered</a:t>
            </a:r>
            <a:r>
              <a:rPr lang="en-US" sz="1200" dirty="0"/>
              <a:t> network applications, with security and reliability serving as key goals of the platform</a:t>
            </a:r>
            <a:endParaRPr lang="nl-NL" sz="1300" dirty="0" err="1" smtClean="0"/>
          </a:p>
        </p:txBody>
      </p:sp>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32326" y="2357556"/>
            <a:ext cx="3419110" cy="1308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66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3195" y="4076884"/>
            <a:ext cx="5055712" cy="4771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29346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40</a:t>
            </a:fld>
            <a:endParaRPr lang="nl-NL"/>
          </a:p>
        </p:txBody>
      </p:sp>
      <p:pic>
        <p:nvPicPr>
          <p:cNvPr id="1126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3538" y="1296856"/>
            <a:ext cx="5876925" cy="2095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01992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41</a:t>
            </a:fld>
            <a:endParaRPr lang="nl-NL"/>
          </a:p>
        </p:txBody>
      </p:sp>
      <p:sp>
        <p:nvSpPr>
          <p:cNvPr id="4" name="Titel 3"/>
          <p:cNvSpPr>
            <a:spLocks noGrp="1"/>
          </p:cNvSpPr>
          <p:nvPr>
            <p:ph type="title"/>
          </p:nvPr>
        </p:nvSpPr>
        <p:spPr/>
        <p:txBody>
          <a:bodyPr/>
          <a:lstStyle/>
          <a:p>
            <a:r>
              <a:rPr lang="en-US" dirty="0" smtClean="0"/>
              <a:t>Servlets 4.0 (JSR 369)</a:t>
            </a:r>
            <a:endParaRPr lang="nl-NL"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8582" y="1239130"/>
            <a:ext cx="6019800"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069452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42</a:t>
            </a:fld>
            <a:endParaRPr lang="nl-NL"/>
          </a:p>
        </p:txBody>
      </p:sp>
      <p:sp>
        <p:nvSpPr>
          <p:cNvPr id="4" name="Titel 3"/>
          <p:cNvSpPr>
            <a:spLocks noGrp="1"/>
          </p:cNvSpPr>
          <p:nvPr>
            <p:ph type="title"/>
          </p:nvPr>
        </p:nvSpPr>
        <p:spPr/>
        <p:txBody>
          <a:bodyPr/>
          <a:lstStyle/>
          <a:p>
            <a:r>
              <a:rPr lang="en-US" dirty="0" smtClean="0"/>
              <a:t>Servlets 4.0 (JSR 369)</a:t>
            </a:r>
            <a:endParaRPr lang="nl-NL" dirty="0"/>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7999" y="1177064"/>
            <a:ext cx="6096000" cy="1647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5616029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43</a:t>
            </a:fld>
            <a:endParaRPr lang="nl-NL"/>
          </a:p>
        </p:txBody>
      </p:sp>
      <p:sp>
        <p:nvSpPr>
          <p:cNvPr id="4" name="Titel 3"/>
          <p:cNvSpPr>
            <a:spLocks noGrp="1"/>
          </p:cNvSpPr>
          <p:nvPr>
            <p:ph type="title"/>
          </p:nvPr>
        </p:nvSpPr>
        <p:spPr/>
        <p:txBody>
          <a:bodyPr/>
          <a:lstStyle/>
          <a:p>
            <a:r>
              <a:rPr lang="en-US" dirty="0" smtClean="0"/>
              <a:t>Servlets 4.0 (JSR 369)</a:t>
            </a:r>
            <a:endParaRPr lang="nl-NL" dirty="0"/>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22314" y="1028232"/>
            <a:ext cx="1569441" cy="1041828"/>
          </a:xfrm>
          <a:prstGeom prst="rect">
            <a:avLst/>
          </a:prstGeom>
        </p:spPr>
      </p:pic>
      <p:pic>
        <p:nvPicPr>
          <p:cNvPr id="7" name="Afbeelding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104" y="1374420"/>
            <a:ext cx="4815296" cy="2758570"/>
          </a:xfrm>
          <a:prstGeom prst="rect">
            <a:avLst/>
          </a:prstGeom>
        </p:spPr>
      </p:pic>
      <p:pic>
        <p:nvPicPr>
          <p:cNvPr id="1433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4529" y="2213105"/>
            <a:ext cx="2419471" cy="19658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876353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44</a:t>
            </a:fld>
            <a:endParaRPr lang="nl-NL"/>
          </a:p>
        </p:txBody>
      </p:sp>
      <p:sp>
        <p:nvSpPr>
          <p:cNvPr id="4" name="Titel 3"/>
          <p:cNvSpPr>
            <a:spLocks noGrp="1"/>
          </p:cNvSpPr>
          <p:nvPr>
            <p:ph type="title"/>
          </p:nvPr>
        </p:nvSpPr>
        <p:spPr/>
        <p:txBody>
          <a:bodyPr/>
          <a:lstStyle/>
          <a:p>
            <a:r>
              <a:rPr lang="en-US" dirty="0" smtClean="0"/>
              <a:t>Servlets 4.0 (JSR 369)</a:t>
            </a:r>
            <a:endParaRPr lang="nl-NL" dirty="0"/>
          </a:p>
        </p:txBody>
      </p:sp>
      <p:sp>
        <p:nvSpPr>
          <p:cNvPr id="5" name="Tekstvak 4"/>
          <p:cNvSpPr txBox="1"/>
          <p:nvPr/>
        </p:nvSpPr>
        <p:spPr>
          <a:xfrm>
            <a:off x="719999" y="955170"/>
            <a:ext cx="7643052" cy="553998"/>
          </a:xfrm>
          <a:prstGeom prst="rect">
            <a:avLst/>
          </a:prstGeom>
          <a:noFill/>
        </p:spPr>
        <p:txBody>
          <a:bodyPr wrap="square" lIns="0" tIns="0" rIns="0" bIns="0" rtlCol="0">
            <a:spAutoFit/>
          </a:bodyPr>
          <a:lstStyle/>
          <a:p>
            <a:r>
              <a:rPr lang="en-US" sz="1200" b="1" dirty="0" smtClean="0"/>
              <a:t>Servlet 4.0 API</a:t>
            </a:r>
          </a:p>
          <a:p>
            <a:pPr marL="171450" indent="-171450">
              <a:buFont typeface="Arial" panose="020B0604020202020204" pitchFamily="34" charset="0"/>
              <a:buChar char="•"/>
            </a:pPr>
            <a:r>
              <a:rPr lang="en-US" sz="1200" dirty="0" smtClean="0"/>
              <a:t>Changes primarily </a:t>
            </a:r>
            <a:r>
              <a:rPr lang="en-US" sz="1200" dirty="0"/>
              <a:t>to accommodate the performance-enhancing features of </a:t>
            </a:r>
            <a:r>
              <a:rPr lang="en-US" sz="1200" dirty="0">
                <a:hlinkClick r:id="rId2"/>
              </a:rPr>
              <a:t>HTTP/2</a:t>
            </a:r>
            <a:r>
              <a:rPr lang="en-US" sz="1200" dirty="0"/>
              <a:t>. </a:t>
            </a:r>
            <a:endParaRPr lang="en-US" sz="1200" dirty="0" smtClean="0"/>
          </a:p>
          <a:p>
            <a:pPr marL="171450" indent="-171450">
              <a:buFont typeface="Arial" panose="020B0604020202020204" pitchFamily="34" charset="0"/>
              <a:buChar char="•"/>
            </a:pPr>
            <a:r>
              <a:rPr lang="en-US" sz="1200" dirty="0" smtClean="0"/>
              <a:t>Server </a:t>
            </a:r>
            <a:r>
              <a:rPr lang="en-US" sz="1200" dirty="0"/>
              <a:t>push is by far the headline feature here.</a:t>
            </a:r>
            <a:endParaRPr lang="nl-NL" sz="1300" dirty="0" err="1" smtClean="0"/>
          </a:p>
        </p:txBody>
      </p:sp>
      <p:sp>
        <p:nvSpPr>
          <p:cNvPr id="6" name="Tekstvak 5"/>
          <p:cNvSpPr txBox="1"/>
          <p:nvPr/>
        </p:nvSpPr>
        <p:spPr>
          <a:xfrm>
            <a:off x="937375" y="1788031"/>
            <a:ext cx="7425676" cy="2215991"/>
          </a:xfrm>
          <a:prstGeom prst="rect">
            <a:avLst/>
          </a:prstGeom>
          <a:noFill/>
        </p:spPr>
        <p:txBody>
          <a:bodyPr wrap="square" lIns="0" tIns="0" rIns="0" bIns="0" rtlCol="0">
            <a:spAutoFit/>
          </a:bodyPr>
          <a:lstStyle/>
          <a:p>
            <a:r>
              <a:rPr lang="nl-NL" sz="1200" dirty="0"/>
              <a:t>@</a:t>
            </a:r>
            <a:r>
              <a:rPr lang="nl-NL" sz="1200" dirty="0" err="1"/>
              <a:t>Override</a:t>
            </a:r>
            <a:endParaRPr lang="nl-NL" sz="1200" dirty="0"/>
          </a:p>
          <a:p>
            <a:r>
              <a:rPr lang="nl-NL" sz="1200" dirty="0" err="1"/>
              <a:t>protected</a:t>
            </a:r>
            <a:r>
              <a:rPr lang="nl-NL" sz="1200" dirty="0"/>
              <a:t> </a:t>
            </a:r>
            <a:r>
              <a:rPr lang="nl-NL" sz="1200" dirty="0" err="1"/>
              <a:t>void</a:t>
            </a:r>
            <a:r>
              <a:rPr lang="nl-NL" sz="1200" dirty="0"/>
              <a:t> </a:t>
            </a:r>
            <a:r>
              <a:rPr lang="nl-NL" sz="1200" dirty="0" err="1"/>
              <a:t>doGet</a:t>
            </a:r>
            <a:r>
              <a:rPr lang="nl-NL" sz="1200" dirty="0"/>
              <a:t>(</a:t>
            </a:r>
            <a:r>
              <a:rPr lang="nl-NL" sz="1200" dirty="0" err="1"/>
              <a:t>HttpServletRequest</a:t>
            </a:r>
            <a:r>
              <a:rPr lang="nl-NL" sz="1200" dirty="0"/>
              <a:t> </a:t>
            </a:r>
            <a:r>
              <a:rPr lang="nl-NL" sz="1200" dirty="0" err="1"/>
              <a:t>request</a:t>
            </a:r>
            <a:r>
              <a:rPr lang="nl-NL" sz="1200" dirty="0" smtClean="0"/>
              <a:t>,</a:t>
            </a:r>
            <a:r>
              <a:rPr lang="nl-NL" sz="1200" dirty="0"/>
              <a:t> </a:t>
            </a:r>
            <a:r>
              <a:rPr lang="nl-NL" sz="1200" dirty="0" err="1"/>
              <a:t>HttpServletResponse</a:t>
            </a:r>
            <a:r>
              <a:rPr lang="nl-NL" sz="1200" dirty="0"/>
              <a:t> response)</a:t>
            </a:r>
          </a:p>
          <a:p>
            <a:r>
              <a:rPr lang="nl-NL" sz="1200" dirty="0"/>
              <a:t>        </a:t>
            </a:r>
            <a:r>
              <a:rPr lang="nl-NL" sz="1200" dirty="0" err="1"/>
              <a:t>throws</a:t>
            </a:r>
            <a:r>
              <a:rPr lang="nl-NL" sz="1200" dirty="0"/>
              <a:t> </a:t>
            </a:r>
            <a:r>
              <a:rPr lang="nl-NL" sz="1200" dirty="0" err="1"/>
              <a:t>ServletException</a:t>
            </a:r>
            <a:r>
              <a:rPr lang="nl-NL" sz="1200" dirty="0"/>
              <a:t>, </a:t>
            </a:r>
            <a:r>
              <a:rPr lang="nl-NL" sz="1200" dirty="0" err="1"/>
              <a:t>IOException</a:t>
            </a:r>
            <a:r>
              <a:rPr lang="nl-NL" sz="1200" dirty="0"/>
              <a:t> {</a:t>
            </a:r>
          </a:p>
          <a:p>
            <a:r>
              <a:rPr lang="nl-NL" sz="1200" dirty="0"/>
              <a:t> </a:t>
            </a:r>
          </a:p>
          <a:p>
            <a:pPr lvl="1"/>
            <a:r>
              <a:rPr lang="nl-NL" sz="1200" b="1" dirty="0" err="1"/>
              <a:t>PushBuilder</a:t>
            </a:r>
            <a:r>
              <a:rPr lang="nl-NL" sz="1200" b="1" dirty="0"/>
              <a:t> </a:t>
            </a:r>
            <a:r>
              <a:rPr lang="nl-NL" sz="1200" b="1" dirty="0" err="1"/>
              <a:t>pushBuilder</a:t>
            </a:r>
            <a:r>
              <a:rPr lang="nl-NL" sz="1200" b="1" dirty="0"/>
              <a:t> = </a:t>
            </a:r>
            <a:r>
              <a:rPr lang="nl-NL" sz="1200" b="1" dirty="0" err="1"/>
              <a:t>request.newPushBuilder</a:t>
            </a:r>
            <a:r>
              <a:rPr lang="nl-NL" sz="1200" b="1" dirty="0"/>
              <a:t>();</a:t>
            </a:r>
          </a:p>
          <a:p>
            <a:pPr lvl="1"/>
            <a:r>
              <a:rPr lang="nl-NL" sz="1200" dirty="0" err="1"/>
              <a:t>pushBuilder.path</a:t>
            </a:r>
            <a:r>
              <a:rPr lang="nl-NL" sz="1200" dirty="0"/>
              <a:t>("images/header.png").push();</a:t>
            </a:r>
          </a:p>
          <a:p>
            <a:pPr lvl="1"/>
            <a:r>
              <a:rPr lang="nl-NL" sz="1200" dirty="0" err="1"/>
              <a:t>pushBuilder.path</a:t>
            </a:r>
            <a:r>
              <a:rPr lang="nl-NL" sz="1200" dirty="0"/>
              <a:t>("</a:t>
            </a:r>
            <a:r>
              <a:rPr lang="nl-NL" sz="1200" dirty="0" err="1"/>
              <a:t>css</a:t>
            </a:r>
            <a:r>
              <a:rPr lang="nl-NL" sz="1200" dirty="0"/>
              <a:t>/menu.css").push();</a:t>
            </a:r>
          </a:p>
          <a:p>
            <a:pPr lvl="1"/>
            <a:r>
              <a:rPr lang="nl-NL" sz="1200" dirty="0" err="1"/>
              <a:t>pushBuilder.path</a:t>
            </a:r>
            <a:r>
              <a:rPr lang="nl-NL" sz="1200" dirty="0"/>
              <a:t>("</a:t>
            </a:r>
            <a:r>
              <a:rPr lang="nl-NL" sz="1200" dirty="0" err="1"/>
              <a:t>js</a:t>
            </a:r>
            <a:r>
              <a:rPr lang="nl-NL" sz="1200" dirty="0"/>
              <a:t>/ajax.js").push();</a:t>
            </a:r>
          </a:p>
          <a:p>
            <a:pPr lvl="1"/>
            <a:r>
              <a:rPr lang="nl-NL" sz="1200" dirty="0"/>
              <a:t> </a:t>
            </a:r>
          </a:p>
          <a:p>
            <a:pPr lvl="1"/>
            <a:r>
              <a:rPr lang="nl-NL" sz="1200" dirty="0"/>
              <a:t>// Do </a:t>
            </a:r>
            <a:r>
              <a:rPr lang="nl-NL" sz="1200" dirty="0" err="1"/>
              <a:t>some</a:t>
            </a:r>
            <a:r>
              <a:rPr lang="nl-NL" sz="1200" dirty="0"/>
              <a:t> processing </a:t>
            </a:r>
            <a:r>
              <a:rPr lang="nl-NL" sz="1200" dirty="0" err="1"/>
              <a:t>and</a:t>
            </a:r>
            <a:r>
              <a:rPr lang="nl-NL" sz="1200" dirty="0"/>
              <a:t> return JSP </a:t>
            </a:r>
            <a:r>
              <a:rPr lang="nl-NL" sz="1200" dirty="0" err="1"/>
              <a:t>that</a:t>
            </a:r>
            <a:r>
              <a:rPr lang="nl-NL" sz="1200" dirty="0"/>
              <a:t> </a:t>
            </a:r>
          </a:p>
          <a:p>
            <a:pPr lvl="1"/>
            <a:r>
              <a:rPr lang="nl-NL" sz="1200" dirty="0"/>
              <a:t>// </a:t>
            </a:r>
            <a:r>
              <a:rPr lang="nl-NL" sz="1200" dirty="0" err="1"/>
              <a:t>requires</a:t>
            </a:r>
            <a:r>
              <a:rPr lang="nl-NL" sz="1200" dirty="0"/>
              <a:t> these resources</a:t>
            </a:r>
          </a:p>
          <a:p>
            <a:r>
              <a:rPr lang="nl-NL" sz="1200" dirty="0"/>
              <a:t>}</a:t>
            </a:r>
            <a:endParaRPr lang="nl-NL" sz="1200" dirty="0" smtClean="0"/>
          </a:p>
        </p:txBody>
      </p:sp>
      <p:sp>
        <p:nvSpPr>
          <p:cNvPr id="8" name="Tekstvak 7"/>
          <p:cNvSpPr txBox="1"/>
          <p:nvPr/>
        </p:nvSpPr>
        <p:spPr>
          <a:xfrm>
            <a:off x="937375" y="4216724"/>
            <a:ext cx="6587175" cy="369332"/>
          </a:xfrm>
          <a:prstGeom prst="rect">
            <a:avLst/>
          </a:prstGeom>
          <a:noFill/>
        </p:spPr>
        <p:txBody>
          <a:bodyPr wrap="square" lIns="0" tIns="0" rIns="0" bIns="0" rtlCol="0">
            <a:spAutoFit/>
          </a:bodyPr>
          <a:lstStyle/>
          <a:p>
            <a:r>
              <a:rPr lang="en-US" sz="1200" i="1" dirty="0" smtClean="0"/>
              <a:t>the </a:t>
            </a:r>
            <a:r>
              <a:rPr lang="en-US" sz="1200" i="1" dirty="0"/>
              <a:t>path to the header.png is set on the </a:t>
            </a:r>
            <a:r>
              <a:rPr lang="en-US" sz="1200" i="1" dirty="0" err="1"/>
              <a:t>PushBuilder</a:t>
            </a:r>
            <a:r>
              <a:rPr lang="en-US" sz="1200" i="1" dirty="0"/>
              <a:t> instance via the path() method, and pushed to the client by calling push(). </a:t>
            </a:r>
            <a:endParaRPr lang="nl-NL" sz="1300" i="1" dirty="0" err="1" smtClean="0"/>
          </a:p>
        </p:txBody>
      </p:sp>
    </p:spTree>
    <p:extLst>
      <p:ext uri="{BB962C8B-B14F-4D97-AF65-F5344CB8AC3E}">
        <p14:creationId xmlns:p14="http://schemas.microsoft.com/office/powerpoint/2010/main" val="241958899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45</a:t>
            </a:fld>
            <a:endParaRPr lang="nl-NL"/>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3999" y="1464484"/>
            <a:ext cx="7305675" cy="1352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50867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46</a:t>
            </a:fld>
            <a:endParaRPr lang="nl-NL"/>
          </a:p>
        </p:txBody>
      </p:sp>
      <p:sp>
        <p:nvSpPr>
          <p:cNvPr id="4" name="Titel 3"/>
          <p:cNvSpPr>
            <a:spLocks noGrp="1"/>
          </p:cNvSpPr>
          <p:nvPr>
            <p:ph type="title"/>
          </p:nvPr>
        </p:nvSpPr>
        <p:spPr/>
        <p:txBody>
          <a:bodyPr/>
          <a:lstStyle/>
          <a:p>
            <a:r>
              <a:rPr lang="en-US" dirty="0" smtClean="0"/>
              <a:t>Java EE Security API (JSR 375)</a:t>
            </a:r>
            <a:endParaRPr lang="nl-NL" dirty="0"/>
          </a:p>
        </p:txBody>
      </p:sp>
      <p:sp>
        <p:nvSpPr>
          <p:cNvPr id="5" name="Rechthoek 4"/>
          <p:cNvSpPr/>
          <p:nvPr/>
        </p:nvSpPr>
        <p:spPr>
          <a:xfrm>
            <a:off x="719998" y="3010914"/>
            <a:ext cx="7704002" cy="507831"/>
          </a:xfrm>
          <a:prstGeom prst="rect">
            <a:avLst/>
          </a:prstGeom>
        </p:spPr>
        <p:txBody>
          <a:bodyPr wrap="square">
            <a:spAutoFit/>
          </a:bodyPr>
          <a:lstStyle/>
          <a:p>
            <a:r>
              <a:rPr lang="en-US" dirty="0"/>
              <a:t>The new specification also introduces modern capabilities such as CDI, which existing APIs don't leverage.</a:t>
            </a:r>
            <a:endParaRPr lang="nl-NL" dirty="0"/>
          </a:p>
        </p:txBody>
      </p:sp>
      <p:sp>
        <p:nvSpPr>
          <p:cNvPr id="6" name="Rechthoek 5"/>
          <p:cNvSpPr/>
          <p:nvPr/>
        </p:nvSpPr>
        <p:spPr>
          <a:xfrm>
            <a:off x="678518" y="2312972"/>
            <a:ext cx="6764813" cy="507831"/>
          </a:xfrm>
          <a:prstGeom prst="rect">
            <a:avLst/>
          </a:prstGeom>
        </p:spPr>
        <p:txBody>
          <a:bodyPr wrap="square">
            <a:spAutoFit/>
          </a:bodyPr>
          <a:lstStyle/>
          <a:p>
            <a:r>
              <a:rPr lang="en-US" dirty="0"/>
              <a:t>provides an alternative way to configure identity stores and authentication mechanisms, but does not replace existing security mechanisms</a:t>
            </a:r>
            <a:endParaRPr lang="nl-NL" dirty="0"/>
          </a:p>
        </p:txBody>
      </p:sp>
      <p:sp>
        <p:nvSpPr>
          <p:cNvPr id="7" name="Tekstvak 6"/>
          <p:cNvSpPr txBox="1"/>
          <p:nvPr/>
        </p:nvSpPr>
        <p:spPr>
          <a:xfrm>
            <a:off x="719999" y="902752"/>
            <a:ext cx="6505636" cy="1000274"/>
          </a:xfrm>
          <a:prstGeom prst="rect">
            <a:avLst/>
          </a:prstGeom>
          <a:noFill/>
        </p:spPr>
        <p:txBody>
          <a:bodyPr wrap="square" lIns="0" tIns="0" rIns="0" bIns="0" rtlCol="0">
            <a:spAutoFit/>
          </a:bodyPr>
          <a:lstStyle/>
          <a:p>
            <a:r>
              <a:rPr lang="nl-NL" sz="1300" dirty="0" err="1" smtClean="0"/>
              <a:t>Addition</a:t>
            </a:r>
            <a:r>
              <a:rPr lang="nl-NL" sz="1300" dirty="0" smtClean="0"/>
              <a:t> </a:t>
            </a:r>
            <a:r>
              <a:rPr lang="nl-NL" sz="1300" dirty="0" err="1" smtClean="0"/>
              <a:t>to</a:t>
            </a:r>
            <a:r>
              <a:rPr lang="nl-NL" sz="1300" dirty="0" smtClean="0"/>
              <a:t> 2 </a:t>
            </a:r>
            <a:r>
              <a:rPr lang="nl-NL" sz="1300" dirty="0" err="1" smtClean="0"/>
              <a:t>already</a:t>
            </a:r>
            <a:r>
              <a:rPr lang="nl-NL" sz="1300" dirty="0" smtClean="0"/>
              <a:t> </a:t>
            </a:r>
            <a:r>
              <a:rPr lang="nl-NL" sz="1300" dirty="0" err="1" smtClean="0"/>
              <a:t>existing</a:t>
            </a:r>
            <a:r>
              <a:rPr lang="nl-NL" sz="1300" dirty="0" smtClean="0"/>
              <a:t> </a:t>
            </a:r>
            <a:r>
              <a:rPr lang="nl-NL" sz="1300" dirty="0" err="1" smtClean="0"/>
              <a:t>mechanisms</a:t>
            </a:r>
            <a:r>
              <a:rPr lang="nl-NL" sz="1300" dirty="0" smtClean="0"/>
              <a:t> </a:t>
            </a:r>
            <a:r>
              <a:rPr lang="nl-NL" sz="1300" dirty="0" err="1" smtClean="0"/>
              <a:t>for</a:t>
            </a:r>
            <a:r>
              <a:rPr lang="nl-NL" sz="1300" dirty="0" smtClean="0"/>
              <a:t> </a:t>
            </a:r>
            <a:r>
              <a:rPr lang="nl-NL" sz="1300" dirty="0" err="1" smtClean="0"/>
              <a:t>authenticating</a:t>
            </a:r>
            <a:r>
              <a:rPr lang="nl-NL" sz="1300" dirty="0" smtClean="0"/>
              <a:t> web </a:t>
            </a:r>
            <a:r>
              <a:rPr lang="nl-NL" sz="1300" dirty="0" err="1" smtClean="0"/>
              <a:t>application</a:t>
            </a:r>
            <a:r>
              <a:rPr lang="nl-NL" sz="1300" dirty="0" smtClean="0"/>
              <a:t> users:</a:t>
            </a:r>
          </a:p>
          <a:p>
            <a:pPr marL="285750" indent="-285750">
              <a:buFont typeface="Arial" panose="020B0604020202020204" pitchFamily="34" charset="0"/>
              <a:buChar char="•"/>
            </a:pPr>
            <a:r>
              <a:rPr lang="nl-NL" sz="1300" dirty="0" smtClean="0"/>
              <a:t>Java </a:t>
            </a:r>
            <a:r>
              <a:rPr lang="nl-NL" sz="1300" dirty="0" err="1" smtClean="0"/>
              <a:t>Servlet</a:t>
            </a:r>
            <a:r>
              <a:rPr lang="nl-NL" sz="1300" dirty="0" smtClean="0"/>
              <a:t> </a:t>
            </a:r>
            <a:r>
              <a:rPr lang="nl-NL" sz="1300" dirty="0" err="1" smtClean="0"/>
              <a:t>Spec</a:t>
            </a:r>
            <a:r>
              <a:rPr lang="nl-NL" sz="1300" dirty="0" smtClean="0"/>
              <a:t> 3.1</a:t>
            </a:r>
          </a:p>
          <a:p>
            <a:pPr marL="628650" lvl="1" indent="-285750">
              <a:buFont typeface="Arial" panose="020B0604020202020204" pitchFamily="34" charset="0"/>
              <a:buChar char="•"/>
            </a:pPr>
            <a:r>
              <a:rPr lang="nl-NL" sz="1300" dirty="0" smtClean="0">
                <a:solidFill>
                  <a:schemeClr val="tx1">
                    <a:lumMod val="50000"/>
                    <a:lumOff val="50000"/>
                  </a:schemeClr>
                </a:solidFill>
              </a:rPr>
              <a:t>Supports </a:t>
            </a:r>
            <a:r>
              <a:rPr lang="nl-NL" sz="1300" dirty="0" err="1" smtClean="0">
                <a:solidFill>
                  <a:schemeClr val="tx1">
                    <a:lumMod val="50000"/>
                    <a:lumOff val="50000"/>
                  </a:schemeClr>
                </a:solidFill>
              </a:rPr>
              <a:t>only</a:t>
            </a:r>
            <a:r>
              <a:rPr lang="nl-NL" sz="1300" dirty="0" smtClean="0">
                <a:solidFill>
                  <a:schemeClr val="tx1">
                    <a:lumMod val="50000"/>
                    <a:lumOff val="50000"/>
                  </a:schemeClr>
                </a:solidFill>
              </a:rPr>
              <a:t> a small range of </a:t>
            </a:r>
            <a:r>
              <a:rPr lang="nl-NL" sz="1300" dirty="0" err="1" smtClean="0">
                <a:solidFill>
                  <a:schemeClr val="tx1">
                    <a:lumMod val="50000"/>
                    <a:lumOff val="50000"/>
                  </a:schemeClr>
                </a:solidFill>
              </a:rPr>
              <a:t>credential</a:t>
            </a:r>
            <a:r>
              <a:rPr lang="nl-NL" sz="1300" dirty="0" smtClean="0">
                <a:solidFill>
                  <a:schemeClr val="tx1">
                    <a:lumMod val="50000"/>
                    <a:lumOff val="50000"/>
                  </a:schemeClr>
                </a:solidFill>
              </a:rPr>
              <a:t> types</a:t>
            </a:r>
          </a:p>
          <a:p>
            <a:pPr marL="285750" indent="-285750">
              <a:buFont typeface="Arial" panose="020B0604020202020204" pitchFamily="34" charset="0"/>
              <a:buChar char="•"/>
            </a:pPr>
            <a:r>
              <a:rPr lang="nl-NL" sz="1300" dirty="0" smtClean="0"/>
              <a:t>JASPIC (Java </a:t>
            </a:r>
            <a:r>
              <a:rPr lang="nl-NL" sz="1300" dirty="0" err="1" smtClean="0"/>
              <a:t>authentication</a:t>
            </a:r>
            <a:r>
              <a:rPr lang="nl-NL" sz="1300" dirty="0" smtClean="0"/>
              <a:t> Service Provider Interface </a:t>
            </a:r>
            <a:r>
              <a:rPr lang="nl-NL" sz="1300" dirty="0" err="1" smtClean="0"/>
              <a:t>for</a:t>
            </a:r>
            <a:r>
              <a:rPr lang="nl-NL" sz="1300" dirty="0" smtClean="0"/>
              <a:t> Containers)</a:t>
            </a:r>
          </a:p>
          <a:p>
            <a:pPr marL="628650" lvl="1" indent="-285750">
              <a:buFont typeface="Arial" panose="020B0604020202020204" pitchFamily="34" charset="0"/>
              <a:buChar char="•"/>
            </a:pPr>
            <a:r>
              <a:rPr lang="nl-NL" sz="1300" dirty="0" err="1" smtClean="0">
                <a:solidFill>
                  <a:schemeClr val="tx1">
                    <a:lumMod val="50000"/>
                    <a:lumOff val="50000"/>
                  </a:schemeClr>
                </a:solidFill>
              </a:rPr>
              <a:t>Powerful</a:t>
            </a:r>
            <a:r>
              <a:rPr lang="nl-NL" sz="1300" dirty="0" smtClean="0">
                <a:solidFill>
                  <a:schemeClr val="tx1">
                    <a:lumMod val="50000"/>
                    <a:lumOff val="50000"/>
                  </a:schemeClr>
                </a:solidFill>
              </a:rPr>
              <a:t> + </a:t>
            </a:r>
            <a:r>
              <a:rPr lang="nl-NL" sz="1300" dirty="0" err="1" smtClean="0">
                <a:solidFill>
                  <a:schemeClr val="tx1">
                    <a:lumMod val="50000"/>
                    <a:lumOff val="50000"/>
                  </a:schemeClr>
                </a:solidFill>
              </a:rPr>
              <a:t>flexible</a:t>
            </a:r>
            <a:r>
              <a:rPr lang="nl-NL" sz="1300" dirty="0" smtClean="0">
                <a:solidFill>
                  <a:schemeClr val="tx1">
                    <a:lumMod val="50000"/>
                    <a:lumOff val="50000"/>
                  </a:schemeClr>
                </a:solidFill>
              </a:rPr>
              <a:t>, but </a:t>
            </a:r>
            <a:r>
              <a:rPr lang="nl-NL" sz="1300" dirty="0" err="1" smtClean="0">
                <a:solidFill>
                  <a:schemeClr val="tx1">
                    <a:lumMod val="50000"/>
                    <a:lumOff val="50000"/>
                  </a:schemeClr>
                </a:solidFill>
              </a:rPr>
              <a:t>rather</a:t>
            </a:r>
            <a:r>
              <a:rPr lang="nl-NL" sz="1300" dirty="0" smtClean="0">
                <a:solidFill>
                  <a:schemeClr val="tx1">
                    <a:lumMod val="50000"/>
                    <a:lumOff val="50000"/>
                  </a:schemeClr>
                </a:solidFill>
              </a:rPr>
              <a:t> </a:t>
            </a:r>
            <a:r>
              <a:rPr lang="nl-NL" sz="1300" dirty="0" err="1" smtClean="0">
                <a:solidFill>
                  <a:schemeClr val="tx1">
                    <a:lumMod val="50000"/>
                    <a:lumOff val="50000"/>
                  </a:schemeClr>
                </a:solidFill>
              </a:rPr>
              <a:t>complicated</a:t>
            </a:r>
            <a:r>
              <a:rPr lang="nl-NL" sz="1300" dirty="0">
                <a:solidFill>
                  <a:schemeClr val="tx1">
                    <a:lumMod val="50000"/>
                    <a:lumOff val="50000"/>
                  </a:schemeClr>
                </a:solidFill>
              </a:rPr>
              <a:t>.</a:t>
            </a:r>
            <a:endParaRPr lang="nl-NL" sz="1300" dirty="0" smtClean="0">
              <a:solidFill>
                <a:schemeClr val="tx1">
                  <a:lumMod val="50000"/>
                  <a:lumOff val="50000"/>
                </a:schemeClr>
              </a:solidFill>
            </a:endParaRPr>
          </a:p>
        </p:txBody>
      </p:sp>
    </p:spTree>
    <p:extLst>
      <p:ext uri="{BB962C8B-B14F-4D97-AF65-F5344CB8AC3E}">
        <p14:creationId xmlns:p14="http://schemas.microsoft.com/office/powerpoint/2010/main" val="67094226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47</a:t>
            </a:fld>
            <a:endParaRPr lang="nl-NL"/>
          </a:p>
        </p:txBody>
      </p:sp>
      <p:sp>
        <p:nvSpPr>
          <p:cNvPr id="4" name="Titel 3"/>
          <p:cNvSpPr>
            <a:spLocks noGrp="1"/>
          </p:cNvSpPr>
          <p:nvPr>
            <p:ph type="title"/>
          </p:nvPr>
        </p:nvSpPr>
        <p:spPr/>
        <p:txBody>
          <a:bodyPr/>
          <a:lstStyle/>
          <a:p>
            <a:r>
              <a:rPr lang="en-US" dirty="0" smtClean="0"/>
              <a:t>Java EE Security API (JSR 375)</a:t>
            </a:r>
            <a:endParaRPr lang="nl-NL" dirty="0"/>
          </a:p>
        </p:txBody>
      </p:sp>
      <p:sp>
        <p:nvSpPr>
          <p:cNvPr id="7" name="Tekstvak 6"/>
          <p:cNvSpPr txBox="1"/>
          <p:nvPr/>
        </p:nvSpPr>
        <p:spPr>
          <a:xfrm>
            <a:off x="719999" y="902752"/>
            <a:ext cx="6505636" cy="1107996"/>
          </a:xfrm>
          <a:prstGeom prst="rect">
            <a:avLst/>
          </a:prstGeom>
          <a:noFill/>
        </p:spPr>
        <p:txBody>
          <a:bodyPr wrap="square" lIns="0" tIns="0" rIns="0" bIns="0" rtlCol="0">
            <a:spAutoFit/>
          </a:bodyPr>
          <a:lstStyle/>
          <a:p>
            <a:r>
              <a:rPr lang="nl-NL" sz="1200" dirty="0" err="1" smtClean="0"/>
              <a:t>Adds</a:t>
            </a:r>
            <a:r>
              <a:rPr lang="nl-NL" sz="1200" dirty="0" smtClean="0"/>
              <a:t> new interfaces: </a:t>
            </a:r>
          </a:p>
          <a:p>
            <a:pPr marL="171450" indent="-171450">
              <a:buFont typeface="Arial" panose="020B0604020202020204" pitchFamily="34" charset="0"/>
              <a:buChar char="•"/>
            </a:pPr>
            <a:r>
              <a:rPr lang="nl-NL" sz="1200" dirty="0" err="1" smtClean="0"/>
              <a:t>HttpAuthenticationMechanism</a:t>
            </a:r>
            <a:endParaRPr lang="nl-NL" sz="1200" dirty="0" smtClean="0"/>
          </a:p>
          <a:p>
            <a:pPr marL="171450" indent="-171450">
              <a:buFont typeface="Arial" panose="020B0604020202020204" pitchFamily="34" charset="0"/>
              <a:buChar char="•"/>
            </a:pPr>
            <a:r>
              <a:rPr lang="nl-NL" sz="1200" dirty="0" err="1" smtClean="0"/>
              <a:t>IdentityStore</a:t>
            </a:r>
            <a:endParaRPr lang="nl-NL" sz="1200" dirty="0" smtClean="0"/>
          </a:p>
          <a:p>
            <a:pPr marL="171450" indent="-171450">
              <a:buFont typeface="Arial" panose="020B0604020202020204" pitchFamily="34" charset="0"/>
              <a:buChar char="•"/>
            </a:pPr>
            <a:r>
              <a:rPr lang="nl-NL" sz="1200" dirty="0" err="1"/>
              <a:t>SecurityContext</a:t>
            </a:r>
            <a:endParaRPr lang="nl-NL" sz="1200" dirty="0"/>
          </a:p>
          <a:p>
            <a:endParaRPr lang="nl-NL" sz="1200" dirty="0" smtClean="0"/>
          </a:p>
          <a:p>
            <a:endParaRPr lang="nl-NL" sz="1200" dirty="0"/>
          </a:p>
        </p:txBody>
      </p:sp>
    </p:spTree>
    <p:extLst>
      <p:ext uri="{BB962C8B-B14F-4D97-AF65-F5344CB8AC3E}">
        <p14:creationId xmlns:p14="http://schemas.microsoft.com/office/powerpoint/2010/main" val="233577872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48</a:t>
            </a:fld>
            <a:endParaRPr lang="nl-NL"/>
          </a:p>
        </p:txBody>
      </p:sp>
      <p:sp>
        <p:nvSpPr>
          <p:cNvPr id="4" name="Titel 3"/>
          <p:cNvSpPr>
            <a:spLocks noGrp="1"/>
          </p:cNvSpPr>
          <p:nvPr>
            <p:ph type="title"/>
          </p:nvPr>
        </p:nvSpPr>
        <p:spPr/>
        <p:txBody>
          <a:bodyPr/>
          <a:lstStyle/>
          <a:p>
            <a:r>
              <a:rPr lang="en-US" dirty="0" smtClean="0"/>
              <a:t>JEE Security API (JSR 375) - </a:t>
            </a:r>
            <a:r>
              <a:rPr lang="nl-NL" dirty="0" err="1"/>
              <a:t>HttpAuthenticationMechanism</a:t>
            </a:r>
            <a:r>
              <a:rPr lang="nl-NL" dirty="0"/>
              <a:t/>
            </a:r>
            <a:br>
              <a:rPr lang="nl-NL" dirty="0"/>
            </a:br>
            <a:endParaRPr lang="nl-NL" dirty="0"/>
          </a:p>
        </p:txBody>
      </p:sp>
      <p:sp>
        <p:nvSpPr>
          <p:cNvPr id="7" name="Tekstvak 6"/>
          <p:cNvSpPr txBox="1"/>
          <p:nvPr/>
        </p:nvSpPr>
        <p:spPr>
          <a:xfrm>
            <a:off x="719999" y="902752"/>
            <a:ext cx="6505636" cy="4062651"/>
          </a:xfrm>
          <a:prstGeom prst="rect">
            <a:avLst/>
          </a:prstGeom>
          <a:noFill/>
        </p:spPr>
        <p:txBody>
          <a:bodyPr wrap="square" lIns="0" tIns="0" rIns="0" bIns="0" rtlCol="0">
            <a:spAutoFit/>
          </a:bodyPr>
          <a:lstStyle/>
          <a:p>
            <a:r>
              <a:rPr lang="nl-NL" sz="1200" b="1" dirty="0" err="1" smtClean="0"/>
              <a:t>HttpAuthenticationMechanism</a:t>
            </a:r>
            <a:r>
              <a:rPr lang="nl-NL" sz="1200" b="1" dirty="0" smtClean="0"/>
              <a:t> interface</a:t>
            </a:r>
          </a:p>
          <a:p>
            <a:endParaRPr lang="nl-NL" sz="1200" b="1" dirty="0" smtClean="0"/>
          </a:p>
          <a:p>
            <a:pPr marL="514350" lvl="1" indent="-171450">
              <a:buFont typeface="Arial" panose="020B0604020202020204" pitchFamily="34" charset="0"/>
              <a:buChar char="•"/>
            </a:pPr>
            <a:r>
              <a:rPr lang="en-US" sz="1200" dirty="0"/>
              <a:t>defines three methods: </a:t>
            </a:r>
          </a:p>
          <a:p>
            <a:pPr marL="857250" lvl="2" indent="-171450">
              <a:buFont typeface="Arial" panose="020B0604020202020204" pitchFamily="34" charset="0"/>
              <a:buChar char="•"/>
            </a:pPr>
            <a:r>
              <a:rPr lang="en-US" sz="1200" dirty="0" err="1"/>
              <a:t>validateRequest</a:t>
            </a:r>
            <a:r>
              <a:rPr lang="en-US" sz="1200" dirty="0" smtClean="0"/>
              <a:t>()</a:t>
            </a:r>
            <a:endParaRPr lang="en-US" sz="1200" dirty="0"/>
          </a:p>
          <a:p>
            <a:pPr marL="857250" lvl="2" indent="-171450">
              <a:buFont typeface="Arial" panose="020B0604020202020204" pitchFamily="34" charset="0"/>
              <a:buChar char="•"/>
            </a:pPr>
            <a:r>
              <a:rPr lang="en-US" sz="1200" dirty="0" err="1"/>
              <a:t>secureResponse</a:t>
            </a:r>
            <a:r>
              <a:rPr lang="en-US" sz="1200" dirty="0" smtClean="0"/>
              <a:t>()</a:t>
            </a:r>
            <a:endParaRPr lang="en-US" sz="1200" dirty="0"/>
          </a:p>
          <a:p>
            <a:pPr marL="857250" lvl="2" indent="-171450">
              <a:buFont typeface="Arial" panose="020B0604020202020204" pitchFamily="34" charset="0"/>
              <a:buChar char="•"/>
            </a:pPr>
            <a:r>
              <a:rPr lang="en-US" sz="1200" dirty="0" err="1"/>
              <a:t>cleanSubject</a:t>
            </a:r>
            <a:r>
              <a:rPr lang="en-US" sz="1200" dirty="0"/>
              <a:t>().</a:t>
            </a:r>
          </a:p>
          <a:p>
            <a:endParaRPr lang="nl-NL" sz="1200" b="1" dirty="0" smtClean="0"/>
          </a:p>
          <a:p>
            <a:pPr marL="514350" lvl="1" indent="-171450">
              <a:buFont typeface="Arial" panose="020B0604020202020204" pitchFamily="34" charset="0"/>
              <a:buChar char="•"/>
            </a:pPr>
            <a:r>
              <a:rPr lang="nl-NL" sz="1200" dirty="0" err="1" smtClean="0"/>
              <a:t>Used</a:t>
            </a:r>
            <a:r>
              <a:rPr lang="nl-NL" sz="1200" dirty="0" smtClean="0"/>
              <a:t> </a:t>
            </a:r>
            <a:r>
              <a:rPr lang="nl-NL" sz="1200" dirty="0" err="1" smtClean="0"/>
              <a:t>to</a:t>
            </a:r>
            <a:r>
              <a:rPr lang="nl-NL" sz="1200" dirty="0" smtClean="0"/>
              <a:t> </a:t>
            </a:r>
            <a:r>
              <a:rPr lang="nl-NL" sz="1200" dirty="0" err="1" smtClean="0"/>
              <a:t>authenticate</a:t>
            </a:r>
            <a:r>
              <a:rPr lang="nl-NL" sz="1200" dirty="0" smtClean="0"/>
              <a:t> </a:t>
            </a:r>
            <a:r>
              <a:rPr lang="nl-NL" sz="1200" dirty="0" err="1" smtClean="0"/>
              <a:t>callers</a:t>
            </a:r>
            <a:r>
              <a:rPr lang="nl-NL" sz="1200" dirty="0" smtClean="0"/>
              <a:t> of web </a:t>
            </a:r>
            <a:r>
              <a:rPr lang="nl-NL" sz="1200" dirty="0" err="1" smtClean="0"/>
              <a:t>applications</a:t>
            </a:r>
            <a:endParaRPr lang="nl-NL" sz="1200" dirty="0" smtClean="0"/>
          </a:p>
          <a:p>
            <a:pPr marL="857250" lvl="2" indent="-171450">
              <a:buFont typeface="Arial" panose="020B0604020202020204" pitchFamily="34" charset="0"/>
              <a:buChar char="•"/>
            </a:pPr>
            <a:r>
              <a:rPr lang="en-US" sz="1200" dirty="0">
                <a:solidFill>
                  <a:schemeClr val="tx1">
                    <a:lumMod val="50000"/>
                    <a:lumOff val="50000"/>
                  </a:schemeClr>
                </a:solidFill>
              </a:rPr>
              <a:t>is specified for </a:t>
            </a:r>
            <a:r>
              <a:rPr lang="en-US" sz="1200" b="1" dirty="0">
                <a:solidFill>
                  <a:schemeClr val="tx1">
                    <a:lumMod val="50000"/>
                    <a:lumOff val="50000"/>
                  </a:schemeClr>
                </a:solidFill>
              </a:rPr>
              <a:t>the servlet container only</a:t>
            </a:r>
            <a:r>
              <a:rPr lang="en-US" sz="1200" dirty="0">
                <a:solidFill>
                  <a:schemeClr val="tx1">
                    <a:lumMod val="50000"/>
                    <a:lumOff val="50000"/>
                  </a:schemeClr>
                </a:solidFill>
              </a:rPr>
              <a:t>. </a:t>
            </a:r>
            <a:endParaRPr lang="en-US" sz="1200" dirty="0" smtClean="0">
              <a:solidFill>
                <a:schemeClr val="tx1">
                  <a:lumMod val="50000"/>
                  <a:lumOff val="50000"/>
                </a:schemeClr>
              </a:solidFill>
            </a:endParaRPr>
          </a:p>
          <a:p>
            <a:pPr marL="857250" lvl="2" indent="-171450">
              <a:buFont typeface="Arial" panose="020B0604020202020204" pitchFamily="34" charset="0"/>
              <a:buChar char="•"/>
            </a:pPr>
            <a:r>
              <a:rPr lang="en-US" sz="1200" dirty="0" smtClean="0">
                <a:solidFill>
                  <a:schemeClr val="tx1">
                    <a:lumMod val="50000"/>
                    <a:lumOff val="50000"/>
                  </a:schemeClr>
                </a:solidFill>
              </a:rPr>
              <a:t>the </a:t>
            </a:r>
            <a:r>
              <a:rPr lang="en-US" sz="1200" dirty="0">
                <a:solidFill>
                  <a:schemeClr val="tx1">
                    <a:lumMod val="50000"/>
                    <a:lumOff val="50000"/>
                  </a:schemeClr>
                </a:solidFill>
              </a:rPr>
              <a:t>specification explicitly excludes other containers such as EJB and JMS</a:t>
            </a:r>
            <a:r>
              <a:rPr lang="en-US" sz="1200" dirty="0" smtClean="0"/>
              <a:t>.</a:t>
            </a:r>
          </a:p>
          <a:p>
            <a:pPr marL="857250" lvl="2" indent="-171450">
              <a:buFont typeface="Arial" panose="020B0604020202020204" pitchFamily="34" charset="0"/>
              <a:buChar char="•"/>
            </a:pPr>
            <a:endParaRPr lang="en-US" sz="1200" dirty="0"/>
          </a:p>
          <a:p>
            <a:pPr marL="514350" lvl="1" indent="-171450">
              <a:buFont typeface="Arial" panose="020B0604020202020204" pitchFamily="34" charset="0"/>
              <a:buChar char="•"/>
            </a:pPr>
            <a:r>
              <a:rPr lang="en-US" sz="1200" dirty="0" err="1"/>
              <a:t>HttpAuthenticationMechanism</a:t>
            </a:r>
            <a:r>
              <a:rPr lang="en-US" sz="1200" dirty="0"/>
              <a:t> type is a CDI bean, </a:t>
            </a:r>
            <a:r>
              <a:rPr lang="en-US" sz="1200" dirty="0" smtClean="0"/>
              <a:t>available </a:t>
            </a:r>
            <a:r>
              <a:rPr lang="en-US" sz="1200" dirty="0"/>
              <a:t>to the </a:t>
            </a:r>
            <a:r>
              <a:rPr lang="en-US" sz="1200" dirty="0" smtClean="0"/>
              <a:t>servlet container </a:t>
            </a:r>
            <a:r>
              <a:rPr lang="en-US" sz="1200" dirty="0"/>
              <a:t>for </a:t>
            </a:r>
            <a:r>
              <a:rPr lang="en-US" sz="1200" dirty="0" smtClean="0"/>
              <a:t>injection</a:t>
            </a:r>
          </a:p>
          <a:p>
            <a:pPr marL="514350" lvl="1" indent="-171450">
              <a:buFont typeface="Arial" panose="020B0604020202020204" pitchFamily="34" charset="0"/>
              <a:buChar char="•"/>
            </a:pPr>
            <a:endParaRPr lang="en-US" sz="1200" dirty="0"/>
          </a:p>
          <a:p>
            <a:pPr marL="514350" lvl="1" indent="-171450">
              <a:buFont typeface="Arial" panose="020B0604020202020204" pitchFamily="34" charset="0"/>
              <a:buChar char="•"/>
            </a:pPr>
            <a:r>
              <a:rPr lang="en-US" sz="1200" dirty="0" smtClean="0"/>
              <a:t>Can be packaged with application of supplied by container</a:t>
            </a:r>
          </a:p>
          <a:p>
            <a:pPr marL="514350" lvl="1" indent="-171450">
              <a:buFont typeface="Arial" panose="020B0604020202020204" pitchFamily="34" charset="0"/>
              <a:buChar char="•"/>
            </a:pPr>
            <a:endParaRPr lang="en-US" sz="1200" dirty="0"/>
          </a:p>
          <a:p>
            <a:pPr marL="514350" lvl="1" indent="-171450">
              <a:buFont typeface="Arial" panose="020B0604020202020204" pitchFamily="34" charset="0"/>
              <a:buChar char="•"/>
            </a:pPr>
            <a:r>
              <a:rPr lang="en-US" sz="1200" dirty="0" smtClean="0"/>
              <a:t>Interface is modeled on JASPIC </a:t>
            </a:r>
            <a:r>
              <a:rPr lang="en-US" sz="1200" dirty="0" err="1" smtClean="0"/>
              <a:t>ServerAuthModule</a:t>
            </a:r>
            <a:r>
              <a:rPr lang="en-US" sz="1200" dirty="0" smtClean="0"/>
              <a:t> SPI, trying to alleviate its limitations</a:t>
            </a:r>
          </a:p>
          <a:p>
            <a:pPr marL="514350" lvl="1" indent="-171450">
              <a:buFont typeface="Arial" panose="020B0604020202020204" pitchFamily="34" charset="0"/>
              <a:buChar char="•"/>
            </a:pPr>
            <a:endParaRPr lang="en-US" sz="1200" dirty="0"/>
          </a:p>
          <a:p>
            <a:pPr marL="857250" lvl="2" indent="-171450">
              <a:buFont typeface="Arial" panose="020B0604020202020204" pitchFamily="34" charset="0"/>
              <a:buChar char="•"/>
            </a:pPr>
            <a:endParaRPr lang="en-US" sz="1200" dirty="0" smtClean="0"/>
          </a:p>
          <a:p>
            <a:pPr marL="171450" indent="-171450">
              <a:buFont typeface="Arial" panose="020B0604020202020204" pitchFamily="34" charset="0"/>
              <a:buChar char="•"/>
            </a:pPr>
            <a:endParaRPr lang="en-US" sz="1200" dirty="0"/>
          </a:p>
          <a:p>
            <a:pPr marL="171450" indent="-171450">
              <a:buFont typeface="Arial" panose="020B0604020202020204" pitchFamily="34" charset="0"/>
              <a:buChar char="•"/>
            </a:pPr>
            <a:endParaRPr lang="nl-NL" sz="1200" dirty="0"/>
          </a:p>
          <a:p>
            <a:endParaRPr lang="nl-NL" sz="1200" dirty="0"/>
          </a:p>
        </p:txBody>
      </p:sp>
      <p:pic>
        <p:nvPicPr>
          <p:cNvPr id="5" name="Afbeelding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9999" y="2952872"/>
            <a:ext cx="265274" cy="265274"/>
          </a:xfrm>
          <a:prstGeom prst="rect">
            <a:avLst/>
          </a:prstGeom>
        </p:spPr>
      </p:pic>
    </p:spTree>
    <p:extLst>
      <p:ext uri="{BB962C8B-B14F-4D97-AF65-F5344CB8AC3E}">
        <p14:creationId xmlns:p14="http://schemas.microsoft.com/office/powerpoint/2010/main" val="39253137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49</a:t>
            </a:fld>
            <a:endParaRPr lang="nl-NL"/>
          </a:p>
        </p:txBody>
      </p:sp>
      <p:sp>
        <p:nvSpPr>
          <p:cNvPr id="4" name="Titel 3"/>
          <p:cNvSpPr>
            <a:spLocks noGrp="1"/>
          </p:cNvSpPr>
          <p:nvPr>
            <p:ph type="title"/>
          </p:nvPr>
        </p:nvSpPr>
        <p:spPr/>
        <p:txBody>
          <a:bodyPr/>
          <a:lstStyle/>
          <a:p>
            <a:r>
              <a:rPr lang="en-US" dirty="0" smtClean="0"/>
              <a:t>JEE Security API (JSR 375) - </a:t>
            </a:r>
            <a:r>
              <a:rPr lang="en-US" dirty="0" err="1" smtClean="0"/>
              <a:t>IdentityStore</a:t>
            </a:r>
            <a:r>
              <a:rPr lang="nl-NL" dirty="0"/>
              <a:t/>
            </a:r>
            <a:br>
              <a:rPr lang="nl-NL" dirty="0"/>
            </a:br>
            <a:endParaRPr lang="nl-NL" dirty="0"/>
          </a:p>
        </p:txBody>
      </p:sp>
      <p:sp>
        <p:nvSpPr>
          <p:cNvPr id="7" name="Tekstvak 6"/>
          <p:cNvSpPr txBox="1"/>
          <p:nvPr/>
        </p:nvSpPr>
        <p:spPr>
          <a:xfrm>
            <a:off x="719999" y="902752"/>
            <a:ext cx="6505636" cy="1477328"/>
          </a:xfrm>
          <a:prstGeom prst="rect">
            <a:avLst/>
          </a:prstGeom>
          <a:noFill/>
        </p:spPr>
        <p:txBody>
          <a:bodyPr wrap="square" lIns="0" tIns="0" rIns="0" bIns="0" rtlCol="0">
            <a:spAutoFit/>
          </a:bodyPr>
          <a:lstStyle/>
          <a:p>
            <a:r>
              <a:rPr lang="nl-NL" sz="1200" b="1" dirty="0" err="1" smtClean="0"/>
              <a:t>IdentityStore</a:t>
            </a:r>
            <a:r>
              <a:rPr lang="nl-NL" sz="1200" b="1" dirty="0" smtClean="0"/>
              <a:t> interface</a:t>
            </a:r>
          </a:p>
          <a:p>
            <a:endParaRPr lang="nl-NL" sz="1200" b="1" dirty="0" smtClean="0"/>
          </a:p>
          <a:p>
            <a:pPr marL="514350" lvl="1" indent="-171450">
              <a:buFont typeface="Arial" panose="020B0604020202020204" pitchFamily="34" charset="0"/>
              <a:buChar char="•"/>
            </a:pPr>
            <a:r>
              <a:rPr lang="nl-NL" sz="1200" dirty="0" err="1"/>
              <a:t>identity</a:t>
            </a:r>
            <a:r>
              <a:rPr lang="nl-NL" sz="1200" dirty="0"/>
              <a:t> store </a:t>
            </a:r>
            <a:r>
              <a:rPr lang="nl-NL" sz="1200" dirty="0" err="1"/>
              <a:t>abstraction</a:t>
            </a:r>
            <a:r>
              <a:rPr lang="nl-NL" sz="1200" dirty="0"/>
              <a:t> </a:t>
            </a:r>
            <a:endParaRPr lang="nl-NL" sz="1200" dirty="0" smtClean="0"/>
          </a:p>
          <a:p>
            <a:pPr marL="857250" lvl="2" indent="-171450">
              <a:buFont typeface="Arial" panose="020B0604020202020204" pitchFamily="34" charset="0"/>
              <a:buChar char="•"/>
            </a:pPr>
            <a:r>
              <a:rPr lang="en-US" sz="1200" dirty="0">
                <a:solidFill>
                  <a:schemeClr val="tx1">
                    <a:lumMod val="50000"/>
                    <a:lumOff val="50000"/>
                  </a:schemeClr>
                </a:solidFill>
              </a:rPr>
              <a:t>enables an application to control its identity store in a portable and standard way</a:t>
            </a:r>
            <a:endParaRPr lang="nl-NL" sz="1200" dirty="0" smtClean="0">
              <a:solidFill>
                <a:schemeClr val="tx1">
                  <a:lumMod val="50000"/>
                  <a:lumOff val="50000"/>
                </a:schemeClr>
              </a:solidFill>
            </a:endParaRPr>
          </a:p>
          <a:p>
            <a:pPr marL="514350" lvl="1" indent="-171450">
              <a:buFont typeface="Arial" panose="020B0604020202020204" pitchFamily="34" charset="0"/>
              <a:buChar char="•"/>
            </a:pPr>
            <a:endParaRPr lang="nl-NL" sz="1200" dirty="0"/>
          </a:p>
          <a:p>
            <a:pPr marL="514350" lvl="1" indent="-171450">
              <a:buFont typeface="Arial" panose="020B0604020202020204" pitchFamily="34" charset="0"/>
              <a:buChar char="•"/>
            </a:pPr>
            <a:r>
              <a:rPr lang="nl-NL" sz="1200" dirty="0" err="1" smtClean="0"/>
              <a:t>Intended</a:t>
            </a:r>
            <a:r>
              <a:rPr lang="nl-NL" sz="1200" dirty="0" smtClean="0"/>
              <a:t> </a:t>
            </a:r>
            <a:r>
              <a:rPr lang="nl-NL" sz="1200" dirty="0" err="1" smtClean="0"/>
              <a:t>for</a:t>
            </a:r>
            <a:r>
              <a:rPr lang="nl-NL" sz="1200" dirty="0" smtClean="0"/>
              <a:t> </a:t>
            </a:r>
            <a:r>
              <a:rPr lang="nl-NL" sz="1200" dirty="0" err="1" smtClean="0"/>
              <a:t>use</a:t>
            </a:r>
            <a:r>
              <a:rPr lang="nl-NL" sz="1200" dirty="0" smtClean="0"/>
              <a:t> </a:t>
            </a:r>
            <a:r>
              <a:rPr lang="nl-NL" sz="1200" dirty="0" err="1" smtClean="0"/>
              <a:t>with</a:t>
            </a:r>
            <a:r>
              <a:rPr lang="nl-NL" sz="1200" dirty="0"/>
              <a:t> </a:t>
            </a:r>
            <a:r>
              <a:rPr lang="nl-NL" sz="1200" dirty="0" err="1" smtClean="0"/>
              <a:t>HttpAuthenticationMechanism</a:t>
            </a:r>
            <a:endParaRPr lang="en-US" sz="1200" dirty="0" smtClean="0"/>
          </a:p>
          <a:p>
            <a:pPr marL="514350" lvl="1" indent="-171450">
              <a:buFont typeface="Arial" panose="020B0604020202020204" pitchFamily="34" charset="0"/>
              <a:buChar char="•"/>
            </a:pPr>
            <a:endParaRPr lang="en-US" sz="1200" dirty="0"/>
          </a:p>
          <a:p>
            <a:endParaRPr lang="nl-NL" sz="1200" i="1" dirty="0"/>
          </a:p>
        </p:txBody>
      </p:sp>
      <p:sp>
        <p:nvSpPr>
          <p:cNvPr id="6" name="Tekstvak 5"/>
          <p:cNvSpPr txBox="1"/>
          <p:nvPr/>
        </p:nvSpPr>
        <p:spPr>
          <a:xfrm>
            <a:off x="772417" y="3352337"/>
            <a:ext cx="4585345" cy="738664"/>
          </a:xfrm>
          <a:prstGeom prst="rect">
            <a:avLst/>
          </a:prstGeom>
          <a:noFill/>
        </p:spPr>
        <p:txBody>
          <a:bodyPr wrap="square" lIns="0" tIns="0" rIns="0" bIns="0" rtlCol="0">
            <a:spAutoFit/>
          </a:bodyPr>
          <a:lstStyle/>
          <a:p>
            <a:r>
              <a:rPr lang="en-US" sz="1200" i="1" dirty="0"/>
              <a:t>Identity store is a database that stores user identity data</a:t>
            </a:r>
          </a:p>
          <a:p>
            <a:pPr marL="514350" lvl="1" indent="-171450">
              <a:buFont typeface="Arial" panose="020B0604020202020204" pitchFamily="34" charset="0"/>
              <a:buChar char="•"/>
            </a:pPr>
            <a:r>
              <a:rPr lang="en-US" sz="1200" i="1" dirty="0" err="1"/>
              <a:t>eg</a:t>
            </a:r>
            <a:r>
              <a:rPr lang="en-US" sz="1200" i="1" dirty="0"/>
              <a:t>. user name, group membership</a:t>
            </a:r>
          </a:p>
          <a:p>
            <a:pPr marL="514350" lvl="1" indent="-171450">
              <a:buFont typeface="Arial" panose="020B0604020202020204" pitchFamily="34" charset="0"/>
              <a:buChar char="•"/>
            </a:pPr>
            <a:r>
              <a:rPr lang="en-US" sz="1200" i="1" dirty="0"/>
              <a:t>used for </a:t>
            </a:r>
            <a:r>
              <a:rPr lang="en-US" sz="1200" i="1" dirty="0" err="1"/>
              <a:t>authentification</a:t>
            </a:r>
            <a:r>
              <a:rPr lang="en-US" sz="1200" i="1" dirty="0"/>
              <a:t> </a:t>
            </a:r>
          </a:p>
          <a:p>
            <a:pPr marL="514350" lvl="1" indent="-171450">
              <a:buFont typeface="Arial" panose="020B0604020202020204" pitchFamily="34" charset="0"/>
              <a:buChar char="•"/>
            </a:pPr>
            <a:r>
              <a:rPr lang="en-US" sz="1200" i="1" dirty="0"/>
              <a:t>used for retrieving info on group memberships</a:t>
            </a:r>
            <a:r>
              <a:rPr lang="en-US" sz="1200" i="1" dirty="0" smtClean="0"/>
              <a:t>.</a:t>
            </a:r>
            <a:endParaRPr lang="en-US" sz="1200" i="1" dirty="0"/>
          </a:p>
        </p:txBody>
      </p:sp>
    </p:spTree>
    <p:extLst>
      <p:ext uri="{BB962C8B-B14F-4D97-AF65-F5344CB8AC3E}">
        <p14:creationId xmlns:p14="http://schemas.microsoft.com/office/powerpoint/2010/main" val="5633215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5</a:t>
            </a:fld>
            <a:endParaRPr lang="nl-NL"/>
          </a:p>
        </p:txBody>
      </p:sp>
      <p:sp>
        <p:nvSpPr>
          <p:cNvPr id="4" name="Titel 3"/>
          <p:cNvSpPr>
            <a:spLocks noGrp="1"/>
          </p:cNvSpPr>
          <p:nvPr>
            <p:ph type="title"/>
          </p:nvPr>
        </p:nvSpPr>
        <p:spPr/>
        <p:txBody>
          <a:bodyPr/>
          <a:lstStyle/>
          <a:p>
            <a:r>
              <a:rPr lang="nl-NL" dirty="0" err="1" smtClean="0"/>
              <a:t>Eclipse</a:t>
            </a:r>
            <a:r>
              <a:rPr lang="nl-NL" dirty="0" smtClean="0"/>
              <a:t> Enterprise </a:t>
            </a:r>
            <a:r>
              <a:rPr lang="nl-NL" dirty="0" err="1" smtClean="0"/>
              <a:t>for</a:t>
            </a:r>
            <a:r>
              <a:rPr lang="nl-NL" dirty="0" smtClean="0"/>
              <a:t> Java</a:t>
            </a:r>
            <a:endParaRPr lang="nl-NL" dirty="0"/>
          </a:p>
        </p:txBody>
      </p:sp>
      <p:sp>
        <p:nvSpPr>
          <p:cNvPr id="5" name="Tijdelijke aanduiding voor inhoud 4"/>
          <p:cNvSpPr>
            <a:spLocks noGrp="1"/>
          </p:cNvSpPr>
          <p:nvPr>
            <p:ph idx="1"/>
          </p:nvPr>
        </p:nvSpPr>
        <p:spPr>
          <a:xfrm>
            <a:off x="553384" y="4118630"/>
            <a:ext cx="7433882" cy="656135"/>
          </a:xfrm>
        </p:spPr>
        <p:txBody>
          <a:bodyPr/>
          <a:lstStyle/>
          <a:p>
            <a:r>
              <a:rPr lang="nl-NL" dirty="0" err="1" smtClean="0"/>
              <a:t>Not</a:t>
            </a:r>
            <a:r>
              <a:rPr lang="nl-NL" dirty="0" smtClean="0"/>
              <a:t> </a:t>
            </a:r>
            <a:r>
              <a:rPr lang="nl-NL" dirty="0" err="1" smtClean="0"/>
              <a:t>just</a:t>
            </a:r>
            <a:r>
              <a:rPr lang="nl-NL" dirty="0" smtClean="0"/>
              <a:t> on </a:t>
            </a:r>
            <a:r>
              <a:rPr lang="nl-NL" dirty="0" err="1" smtClean="0"/>
              <a:t>eclipse</a:t>
            </a:r>
            <a:r>
              <a:rPr lang="nl-NL" dirty="0" smtClean="0"/>
              <a:t> IDE</a:t>
            </a:r>
          </a:p>
          <a:p>
            <a:r>
              <a:rPr lang="nl-NL" dirty="0" smtClean="0"/>
              <a:t>How </a:t>
            </a:r>
            <a:r>
              <a:rPr lang="nl-NL" dirty="0" err="1" smtClean="0"/>
              <a:t>further</a:t>
            </a:r>
            <a:r>
              <a:rPr lang="nl-NL" dirty="0" smtClean="0"/>
              <a:t> </a:t>
            </a:r>
            <a:r>
              <a:rPr lang="nl-NL" dirty="0" err="1" smtClean="0"/>
              <a:t>with</a:t>
            </a:r>
            <a:r>
              <a:rPr lang="nl-NL" dirty="0" smtClean="0"/>
              <a:t> </a:t>
            </a:r>
            <a:r>
              <a:rPr lang="nl-NL" dirty="0" err="1" smtClean="0"/>
              <a:t>JSRs</a:t>
            </a:r>
            <a:r>
              <a:rPr lang="nl-NL" dirty="0" smtClean="0"/>
              <a:t> : </a:t>
            </a:r>
            <a:r>
              <a:rPr lang="nl-NL" dirty="0" err="1" smtClean="0"/>
              <a:t>communities</a:t>
            </a:r>
            <a:r>
              <a:rPr lang="nl-NL" dirty="0" smtClean="0"/>
              <a:t>/ open </a:t>
            </a:r>
            <a:r>
              <a:rPr lang="nl-NL" dirty="0" smtClean="0"/>
              <a:t>source</a:t>
            </a:r>
          </a:p>
          <a:p>
            <a:r>
              <a:rPr lang="nl-NL" dirty="0" smtClean="0"/>
              <a:t>Compliance Test Kit: Open source ?</a:t>
            </a:r>
            <a:endParaRPr lang="nl-NL" dirty="0"/>
          </a:p>
        </p:txBody>
      </p:sp>
      <p:pic>
        <p:nvPicPr>
          <p:cNvPr id="6" name="Afbeelding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75618" y="1151251"/>
            <a:ext cx="4191000" cy="2095500"/>
          </a:xfrm>
          <a:prstGeom prst="rect">
            <a:avLst/>
          </a:prstGeom>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1616" y="4094251"/>
            <a:ext cx="1218488" cy="3270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926620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50</a:t>
            </a:fld>
            <a:endParaRPr lang="nl-NL"/>
          </a:p>
        </p:txBody>
      </p:sp>
      <p:sp>
        <p:nvSpPr>
          <p:cNvPr id="4" name="Titel 3"/>
          <p:cNvSpPr>
            <a:spLocks noGrp="1"/>
          </p:cNvSpPr>
          <p:nvPr>
            <p:ph type="title"/>
          </p:nvPr>
        </p:nvSpPr>
        <p:spPr/>
        <p:txBody>
          <a:bodyPr/>
          <a:lstStyle/>
          <a:p>
            <a:r>
              <a:rPr lang="en-US" dirty="0" smtClean="0"/>
              <a:t>JEE Security API (JSR 375) – </a:t>
            </a:r>
            <a:r>
              <a:rPr lang="en-US" dirty="0" err="1" smtClean="0"/>
              <a:t>SecurityContext</a:t>
            </a:r>
            <a:r>
              <a:rPr lang="en-US" dirty="0" smtClean="0"/>
              <a:t> </a:t>
            </a:r>
            <a:r>
              <a:rPr lang="nl-NL" dirty="0"/>
              <a:t/>
            </a:r>
            <a:br>
              <a:rPr lang="nl-NL" dirty="0"/>
            </a:br>
            <a:endParaRPr lang="nl-NL" dirty="0"/>
          </a:p>
        </p:txBody>
      </p:sp>
      <p:sp>
        <p:nvSpPr>
          <p:cNvPr id="7" name="Tekstvak 6"/>
          <p:cNvSpPr txBox="1"/>
          <p:nvPr/>
        </p:nvSpPr>
        <p:spPr>
          <a:xfrm>
            <a:off x="719999" y="902752"/>
            <a:ext cx="6505636" cy="4431983"/>
          </a:xfrm>
          <a:prstGeom prst="rect">
            <a:avLst/>
          </a:prstGeom>
          <a:noFill/>
        </p:spPr>
        <p:txBody>
          <a:bodyPr wrap="square" lIns="0" tIns="0" rIns="0" bIns="0" rtlCol="0">
            <a:spAutoFit/>
          </a:bodyPr>
          <a:lstStyle/>
          <a:p>
            <a:r>
              <a:rPr lang="nl-NL" sz="1200" b="1" dirty="0" err="1" smtClean="0"/>
              <a:t>SecurityContext</a:t>
            </a:r>
            <a:r>
              <a:rPr lang="nl-NL" sz="1200" b="1" dirty="0" smtClean="0"/>
              <a:t> interface</a:t>
            </a:r>
          </a:p>
          <a:p>
            <a:endParaRPr lang="nl-NL" sz="1200" b="1" dirty="0" smtClean="0"/>
          </a:p>
          <a:p>
            <a:r>
              <a:rPr lang="nl-NL" sz="1200" dirty="0" err="1" smtClean="0"/>
              <a:t>Used</a:t>
            </a:r>
            <a:r>
              <a:rPr lang="nl-NL" sz="1200" dirty="0" smtClean="0"/>
              <a:t> </a:t>
            </a:r>
            <a:r>
              <a:rPr lang="nl-NL" sz="1200" dirty="0" err="1" smtClean="0"/>
              <a:t>when</a:t>
            </a:r>
            <a:r>
              <a:rPr lang="nl-NL" sz="1200" dirty="0" smtClean="0"/>
              <a:t> </a:t>
            </a:r>
            <a:r>
              <a:rPr lang="nl-NL" sz="1200" dirty="0" err="1" smtClean="0"/>
              <a:t>programmatic</a:t>
            </a:r>
            <a:r>
              <a:rPr lang="nl-NL" sz="1200" dirty="0" smtClean="0"/>
              <a:t> security is </a:t>
            </a:r>
            <a:r>
              <a:rPr lang="nl-NL" sz="1200" dirty="0" err="1" smtClean="0"/>
              <a:t>needed</a:t>
            </a:r>
            <a:r>
              <a:rPr lang="nl-NL" sz="1200" dirty="0" smtClean="0"/>
              <a:t>.</a:t>
            </a:r>
            <a:endParaRPr lang="nl-NL" sz="1200" b="1" dirty="0" smtClean="0"/>
          </a:p>
          <a:p>
            <a:pPr marL="514350" lvl="1" indent="-171450">
              <a:buFont typeface="Arial" panose="020B0604020202020204" pitchFamily="34" charset="0"/>
              <a:buChar char="•"/>
            </a:pPr>
            <a:r>
              <a:rPr lang="en-US" sz="1200" dirty="0" smtClean="0"/>
              <a:t>programmatic </a:t>
            </a:r>
            <a:r>
              <a:rPr lang="en-US" sz="1200" dirty="0"/>
              <a:t>security allows a web application to perform the tests required to grant or deny access to application </a:t>
            </a:r>
            <a:r>
              <a:rPr lang="en-US" sz="1200" dirty="0" smtClean="0"/>
              <a:t>resources</a:t>
            </a:r>
          </a:p>
          <a:p>
            <a:pPr marL="514350" lvl="1" indent="-171450">
              <a:buFont typeface="Arial" panose="020B0604020202020204" pitchFamily="34" charset="0"/>
              <a:buChar char="•"/>
            </a:pPr>
            <a:endParaRPr lang="en-US" sz="1200" dirty="0"/>
          </a:p>
          <a:p>
            <a:r>
              <a:rPr lang="en-US" sz="1200" dirty="0" smtClean="0"/>
              <a:t>Methods for authentication:</a:t>
            </a:r>
          </a:p>
          <a:p>
            <a:pPr marL="171450" indent="-171450">
              <a:buFont typeface="Arial" panose="020B0604020202020204" pitchFamily="34" charset="0"/>
              <a:buChar char="•"/>
            </a:pPr>
            <a:r>
              <a:rPr lang="en-US" sz="1200" dirty="0" smtClean="0"/>
              <a:t>authenticate()</a:t>
            </a:r>
          </a:p>
          <a:p>
            <a:pPr marL="171450" indent="-171450">
              <a:buFont typeface="Arial" panose="020B0604020202020204" pitchFamily="34" charset="0"/>
              <a:buChar char="•"/>
            </a:pPr>
            <a:r>
              <a:rPr lang="en-US" sz="1200" dirty="0" err="1" smtClean="0"/>
              <a:t>getCallerPrincipal</a:t>
            </a:r>
            <a:r>
              <a:rPr lang="en-US" sz="1200" dirty="0" smtClean="0"/>
              <a:t>()</a:t>
            </a:r>
          </a:p>
          <a:p>
            <a:pPr marL="171450" indent="-171450">
              <a:buFont typeface="Arial" panose="020B0604020202020204" pitchFamily="34" charset="0"/>
              <a:buChar char="•"/>
            </a:pPr>
            <a:r>
              <a:rPr lang="en-US" sz="1200" dirty="0" err="1" smtClean="0"/>
              <a:t>getPrincipalsByType</a:t>
            </a:r>
            <a:r>
              <a:rPr lang="en-US" sz="1200" dirty="0" smtClean="0"/>
              <a:t>()</a:t>
            </a:r>
          </a:p>
          <a:p>
            <a:pPr marL="171450" indent="-171450">
              <a:buFont typeface="Arial" panose="020B0604020202020204" pitchFamily="34" charset="0"/>
              <a:buChar char="•"/>
            </a:pPr>
            <a:r>
              <a:rPr lang="en-US" sz="1200" dirty="0" err="1" smtClean="0"/>
              <a:t>isCallerInRole</a:t>
            </a:r>
            <a:r>
              <a:rPr lang="en-US" sz="1200" dirty="0" smtClean="0"/>
              <a:t>()</a:t>
            </a:r>
          </a:p>
          <a:p>
            <a:pPr marL="171450" indent="-171450">
              <a:buFont typeface="Arial" panose="020B0604020202020204" pitchFamily="34" charset="0"/>
              <a:buChar char="•"/>
            </a:pPr>
            <a:r>
              <a:rPr lang="en-US" sz="1200" dirty="0" err="1" smtClean="0"/>
              <a:t>hasAccessToWebResource</a:t>
            </a:r>
            <a:r>
              <a:rPr lang="en-US" sz="1200" dirty="0" smtClean="0"/>
              <a:t>()</a:t>
            </a:r>
          </a:p>
          <a:p>
            <a:pPr marL="171450" indent="-171450">
              <a:buFont typeface="Arial" panose="020B0604020202020204" pitchFamily="34" charset="0"/>
              <a:buChar char="•"/>
            </a:pPr>
            <a:endParaRPr lang="en-US" sz="1200" dirty="0"/>
          </a:p>
          <a:p>
            <a:r>
              <a:rPr lang="en-US" sz="1200" dirty="0" smtClean="0"/>
              <a:t>Supersedes:</a:t>
            </a:r>
          </a:p>
          <a:p>
            <a:pPr marL="171450" indent="-171450">
              <a:buFont typeface="Arial" panose="020B0604020202020204" pitchFamily="34" charset="0"/>
              <a:buChar char="•"/>
            </a:pPr>
            <a:r>
              <a:rPr lang="en-US" sz="1200" dirty="0" err="1" smtClean="0"/>
              <a:t>HttpServletRequest.getUserPrincipal</a:t>
            </a:r>
            <a:r>
              <a:rPr lang="en-US" sz="1200" dirty="0" smtClean="0"/>
              <a:t>() </a:t>
            </a:r>
          </a:p>
          <a:p>
            <a:pPr marL="171450" indent="-171450">
              <a:buFont typeface="Arial" panose="020B0604020202020204" pitchFamily="34" charset="0"/>
              <a:buChar char="•"/>
            </a:pPr>
            <a:r>
              <a:rPr lang="en-US" sz="1200" dirty="0" err="1" smtClean="0"/>
              <a:t>HttpServletRequest.isUserInRole</a:t>
            </a:r>
            <a:r>
              <a:rPr lang="en-US" sz="1200" dirty="0" smtClean="0"/>
              <a:t>() </a:t>
            </a:r>
          </a:p>
          <a:p>
            <a:pPr marL="171450" indent="-171450">
              <a:buFont typeface="Arial" panose="020B0604020202020204" pitchFamily="34" charset="0"/>
              <a:buChar char="•"/>
            </a:pPr>
            <a:r>
              <a:rPr lang="en-US" sz="1200" dirty="0" err="1" smtClean="0"/>
              <a:t>EJBContext.getCallerPrincipal</a:t>
            </a:r>
            <a:r>
              <a:rPr lang="en-US" sz="1200" dirty="0" smtClean="0"/>
              <a:t>()</a:t>
            </a:r>
          </a:p>
          <a:p>
            <a:pPr marL="171450" indent="-171450">
              <a:buFont typeface="Arial" panose="020B0604020202020204" pitchFamily="34" charset="0"/>
              <a:buChar char="•"/>
            </a:pPr>
            <a:r>
              <a:rPr lang="en-US" sz="1200" dirty="0" err="1" smtClean="0"/>
              <a:t>EJBContext.isCallerInRole</a:t>
            </a:r>
            <a:r>
              <a:rPr lang="en-US" sz="1200" dirty="0" smtClean="0"/>
              <a:t>()</a:t>
            </a:r>
            <a:endParaRPr lang="en-US" sz="1200" dirty="0"/>
          </a:p>
          <a:p>
            <a:pPr marL="171450" indent="-171450">
              <a:buFont typeface="Arial" panose="020B0604020202020204" pitchFamily="34" charset="0"/>
              <a:buChar char="•"/>
            </a:pPr>
            <a:endParaRPr lang="en-US" sz="1200" dirty="0" smtClean="0"/>
          </a:p>
          <a:p>
            <a:endParaRPr lang="en-US" sz="1200" dirty="0" smtClean="0"/>
          </a:p>
          <a:p>
            <a:endParaRPr lang="en-US" sz="1200" dirty="0"/>
          </a:p>
          <a:p>
            <a:endParaRPr lang="en-US" sz="1200" dirty="0" smtClean="0"/>
          </a:p>
          <a:p>
            <a:endParaRPr lang="en-US" sz="1200" dirty="0"/>
          </a:p>
          <a:p>
            <a:endParaRPr lang="nl-NL" sz="1200" i="1" dirty="0"/>
          </a:p>
        </p:txBody>
      </p:sp>
    </p:spTree>
    <p:extLst>
      <p:ext uri="{BB962C8B-B14F-4D97-AF65-F5344CB8AC3E}">
        <p14:creationId xmlns:p14="http://schemas.microsoft.com/office/powerpoint/2010/main" val="258990073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51</a:t>
            </a:fld>
            <a:endParaRPr lang="nl-NL"/>
          </a:p>
        </p:txBody>
      </p:sp>
      <p:sp>
        <p:nvSpPr>
          <p:cNvPr id="4" name="Title 3"/>
          <p:cNvSpPr>
            <a:spLocks noGrp="1"/>
          </p:cNvSpPr>
          <p:nvPr>
            <p:ph type="title"/>
          </p:nvPr>
        </p:nvSpPr>
        <p:spPr/>
        <p:txBody>
          <a:bodyPr/>
          <a:lstStyle/>
          <a:p>
            <a:r>
              <a:rPr lang="en-US" dirty="0" smtClean="0"/>
              <a:t>JAX-RS 2.1 (JSR 370)</a:t>
            </a:r>
            <a:endParaRPr lang="nl-NL" dirty="0"/>
          </a:p>
        </p:txBody>
      </p:sp>
      <p:sp>
        <p:nvSpPr>
          <p:cNvPr id="5" name="Tekstvak 4"/>
          <p:cNvSpPr txBox="1"/>
          <p:nvPr/>
        </p:nvSpPr>
        <p:spPr>
          <a:xfrm>
            <a:off x="1147369" y="1246288"/>
            <a:ext cx="5527169" cy="2939266"/>
          </a:xfrm>
          <a:prstGeom prst="rect">
            <a:avLst/>
          </a:prstGeom>
          <a:noFill/>
        </p:spPr>
        <p:txBody>
          <a:bodyPr wrap="square" lIns="0" tIns="0" rIns="0" bIns="0" rtlCol="0">
            <a:spAutoFit/>
          </a:bodyPr>
          <a:lstStyle/>
          <a:p>
            <a:r>
              <a:rPr lang="nl-NL" sz="1100" dirty="0" err="1" smtClean="0"/>
              <a:t>WebTarget</a:t>
            </a:r>
            <a:r>
              <a:rPr lang="nl-NL" sz="1100" dirty="0" smtClean="0"/>
              <a:t> </a:t>
            </a:r>
            <a:r>
              <a:rPr lang="nl-NL" sz="1100" dirty="0" err="1" smtClean="0"/>
              <a:t>myResource</a:t>
            </a:r>
            <a:r>
              <a:rPr lang="nl-NL" sz="1100" dirty="0" smtClean="0"/>
              <a:t> = </a:t>
            </a:r>
            <a:r>
              <a:rPr lang="nl-NL" sz="1100" dirty="0" err="1" smtClean="0"/>
              <a:t>client.target</a:t>
            </a:r>
            <a:r>
              <a:rPr lang="nl-NL" sz="1100" dirty="0" smtClean="0"/>
              <a:t>(“http://example.com/</a:t>
            </a:r>
            <a:r>
              <a:rPr lang="nl-NL" sz="1100" dirty="0" err="1" smtClean="0"/>
              <a:t>api</a:t>
            </a:r>
            <a:r>
              <a:rPr lang="nl-NL" sz="1100" dirty="0" smtClean="0"/>
              <a:t>/</a:t>
            </a:r>
            <a:r>
              <a:rPr lang="nl-NL" sz="1100" dirty="0" err="1" smtClean="0"/>
              <a:t>hello</a:t>
            </a:r>
            <a:r>
              <a:rPr lang="nl-NL" sz="1100" dirty="0" smtClean="0"/>
              <a:t>”);</a:t>
            </a:r>
          </a:p>
          <a:p>
            <a:endParaRPr lang="nl-NL" sz="1100" dirty="0"/>
          </a:p>
          <a:p>
            <a:r>
              <a:rPr lang="nl-NL" sz="1100" dirty="0" err="1" smtClean="0"/>
              <a:t>Future</a:t>
            </a:r>
            <a:r>
              <a:rPr lang="nl-NL" sz="1100" dirty="0" smtClean="0"/>
              <a:t>&lt;Customer&gt; </a:t>
            </a:r>
            <a:r>
              <a:rPr lang="nl-NL" sz="1100" dirty="0" err="1" smtClean="0"/>
              <a:t>fCustomer</a:t>
            </a:r>
            <a:r>
              <a:rPr lang="nl-NL" sz="1100" dirty="0" smtClean="0"/>
              <a:t> = </a:t>
            </a:r>
            <a:r>
              <a:rPr lang="nl-NL" sz="1100" dirty="0" err="1" smtClean="0"/>
              <a:t>myResource.request</a:t>
            </a:r>
            <a:r>
              <a:rPr lang="nl-NL" sz="1100" dirty="0" smtClean="0"/>
              <a:t>(</a:t>
            </a:r>
            <a:r>
              <a:rPr lang="nl-NL" sz="1100" dirty="0" err="1" smtClean="0"/>
              <a:t>MediaType.TEXT_PLAIN</a:t>
            </a:r>
            <a:r>
              <a:rPr lang="nl-NL" sz="1100" dirty="0" smtClean="0"/>
              <a:t>)</a:t>
            </a:r>
          </a:p>
          <a:p>
            <a:r>
              <a:rPr lang="nl-NL" sz="1100" dirty="0"/>
              <a:t> </a:t>
            </a:r>
            <a:r>
              <a:rPr lang="nl-NL" sz="1100" dirty="0" smtClean="0"/>
              <a:t>                       .</a:t>
            </a:r>
            <a:r>
              <a:rPr lang="nl-NL" sz="1100" dirty="0" err="1" smtClean="0"/>
              <a:t>async</a:t>
            </a:r>
            <a:r>
              <a:rPr lang="nl-NL" sz="1100" dirty="0" smtClean="0"/>
              <a:t>()</a:t>
            </a:r>
          </a:p>
          <a:p>
            <a:r>
              <a:rPr lang="nl-NL" sz="1100" dirty="0"/>
              <a:t> </a:t>
            </a:r>
            <a:r>
              <a:rPr lang="nl-NL" sz="1100" dirty="0" smtClean="0"/>
              <a:t>                       .get( new </a:t>
            </a:r>
            <a:r>
              <a:rPr lang="nl-NL" sz="1100" dirty="0" err="1" smtClean="0"/>
              <a:t>InvocationCallback</a:t>
            </a:r>
            <a:r>
              <a:rPr lang="nl-NL" sz="1100" dirty="0" smtClean="0"/>
              <a:t>&lt;Customer&gt;() {</a:t>
            </a:r>
          </a:p>
          <a:p>
            <a:endParaRPr lang="nl-NL" sz="1100" dirty="0" smtClean="0"/>
          </a:p>
          <a:p>
            <a:r>
              <a:rPr lang="nl-NL" sz="1100" dirty="0" smtClean="0"/>
              <a:t>                               @</a:t>
            </a:r>
            <a:r>
              <a:rPr lang="nl-NL" sz="1100" dirty="0" err="1" smtClean="0"/>
              <a:t>Override</a:t>
            </a:r>
            <a:endParaRPr lang="nl-NL" sz="1100" dirty="0" smtClean="0"/>
          </a:p>
          <a:p>
            <a:r>
              <a:rPr lang="nl-NL" sz="1100" dirty="0"/>
              <a:t> </a:t>
            </a:r>
            <a:r>
              <a:rPr lang="nl-NL" sz="1100" dirty="0" smtClean="0"/>
              <a:t>                              public </a:t>
            </a:r>
            <a:r>
              <a:rPr lang="nl-NL" sz="1100" dirty="0" err="1" smtClean="0"/>
              <a:t>void</a:t>
            </a:r>
            <a:r>
              <a:rPr lang="nl-NL" sz="1100" dirty="0" smtClean="0"/>
              <a:t> </a:t>
            </a:r>
            <a:r>
              <a:rPr lang="nl-NL" sz="1100" dirty="0" err="1" smtClean="0"/>
              <a:t>completed</a:t>
            </a:r>
            <a:r>
              <a:rPr lang="nl-NL" sz="1100" dirty="0" smtClean="0"/>
              <a:t>(Customer customer) {</a:t>
            </a:r>
          </a:p>
          <a:p>
            <a:r>
              <a:rPr lang="nl-NL" sz="1100" i="1" dirty="0">
                <a:solidFill>
                  <a:schemeClr val="tx1">
                    <a:lumMod val="50000"/>
                    <a:lumOff val="50000"/>
                  </a:schemeClr>
                </a:solidFill>
              </a:rPr>
              <a:t> </a:t>
            </a:r>
            <a:r>
              <a:rPr lang="nl-NL" sz="1100" i="1" dirty="0" smtClean="0">
                <a:solidFill>
                  <a:schemeClr val="tx1">
                    <a:lumMod val="50000"/>
                    <a:lumOff val="50000"/>
                  </a:schemeClr>
                </a:solidFill>
              </a:rPr>
              <a:t>                                 // </a:t>
            </a:r>
            <a:r>
              <a:rPr lang="nl-NL" sz="1100" i="1" dirty="0" err="1" smtClean="0">
                <a:solidFill>
                  <a:schemeClr val="tx1">
                    <a:lumMod val="50000"/>
                    <a:lumOff val="50000"/>
                  </a:schemeClr>
                </a:solidFill>
              </a:rPr>
              <a:t>work</a:t>
            </a:r>
            <a:r>
              <a:rPr lang="nl-NL" sz="1100" i="1" dirty="0" smtClean="0">
                <a:solidFill>
                  <a:schemeClr val="tx1">
                    <a:lumMod val="50000"/>
                    <a:lumOff val="50000"/>
                  </a:schemeClr>
                </a:solidFill>
              </a:rPr>
              <a:t> on </a:t>
            </a:r>
            <a:r>
              <a:rPr lang="nl-NL" sz="1100" i="1" dirty="0" err="1" smtClean="0">
                <a:solidFill>
                  <a:schemeClr val="tx1">
                    <a:lumMod val="50000"/>
                    <a:lumOff val="50000"/>
                  </a:schemeClr>
                </a:solidFill>
              </a:rPr>
              <a:t>the</a:t>
            </a:r>
            <a:r>
              <a:rPr lang="nl-NL" sz="1100" i="1" dirty="0" smtClean="0">
                <a:solidFill>
                  <a:schemeClr val="tx1">
                    <a:lumMod val="50000"/>
                    <a:lumOff val="50000"/>
                  </a:schemeClr>
                </a:solidFill>
              </a:rPr>
              <a:t> customer</a:t>
            </a:r>
            <a:endParaRPr lang="nl-NL" sz="1100" i="1" dirty="0">
              <a:solidFill>
                <a:schemeClr val="tx1">
                  <a:lumMod val="50000"/>
                  <a:lumOff val="50000"/>
                </a:schemeClr>
              </a:solidFill>
            </a:endParaRPr>
          </a:p>
          <a:p>
            <a:r>
              <a:rPr lang="nl-NL" sz="1100" dirty="0" smtClean="0"/>
              <a:t>                               }</a:t>
            </a:r>
          </a:p>
          <a:p>
            <a:r>
              <a:rPr lang="nl-NL" sz="1100" dirty="0" smtClean="0"/>
              <a:t>                              </a:t>
            </a:r>
            <a:r>
              <a:rPr lang="nl-NL" sz="1100" dirty="0"/>
              <a:t>@</a:t>
            </a:r>
            <a:r>
              <a:rPr lang="nl-NL" sz="1100" dirty="0" err="1"/>
              <a:t>Override</a:t>
            </a:r>
            <a:endParaRPr lang="nl-NL" sz="1100" dirty="0"/>
          </a:p>
          <a:p>
            <a:r>
              <a:rPr lang="nl-NL" sz="1100" dirty="0"/>
              <a:t>                               public </a:t>
            </a:r>
            <a:r>
              <a:rPr lang="nl-NL" sz="1100" dirty="0" err="1"/>
              <a:t>void</a:t>
            </a:r>
            <a:r>
              <a:rPr lang="nl-NL" sz="1100" dirty="0"/>
              <a:t> </a:t>
            </a:r>
            <a:r>
              <a:rPr lang="nl-NL" sz="1100" dirty="0" err="1"/>
              <a:t>completed</a:t>
            </a:r>
            <a:r>
              <a:rPr lang="nl-NL" sz="1100" dirty="0"/>
              <a:t>(Customer customer) {</a:t>
            </a:r>
          </a:p>
          <a:p>
            <a:r>
              <a:rPr lang="nl-NL" sz="1100" i="1" dirty="0">
                <a:solidFill>
                  <a:schemeClr val="tx1">
                    <a:lumMod val="50000"/>
                    <a:lumOff val="50000"/>
                  </a:schemeClr>
                </a:solidFill>
              </a:rPr>
              <a:t>                                  // </a:t>
            </a:r>
            <a:r>
              <a:rPr lang="nl-NL" sz="1100" i="1" dirty="0" smtClean="0">
                <a:solidFill>
                  <a:schemeClr val="tx1">
                    <a:lumMod val="50000"/>
                    <a:lumOff val="50000"/>
                  </a:schemeClr>
                </a:solidFill>
              </a:rPr>
              <a:t>oh </a:t>
            </a:r>
            <a:r>
              <a:rPr lang="nl-NL" sz="1100" i="1" dirty="0" err="1" smtClean="0">
                <a:solidFill>
                  <a:schemeClr val="tx1">
                    <a:lumMod val="50000"/>
                    <a:lumOff val="50000"/>
                  </a:schemeClr>
                </a:solidFill>
              </a:rPr>
              <a:t>oh</a:t>
            </a:r>
            <a:r>
              <a:rPr lang="nl-NL" sz="1100" i="1" dirty="0" smtClean="0">
                <a:solidFill>
                  <a:schemeClr val="tx1">
                    <a:lumMod val="50000"/>
                    <a:lumOff val="50000"/>
                  </a:schemeClr>
                </a:solidFill>
              </a:rPr>
              <a:t>!!</a:t>
            </a:r>
            <a:endParaRPr lang="nl-NL" sz="1100" i="1" dirty="0">
              <a:solidFill>
                <a:schemeClr val="tx1">
                  <a:lumMod val="50000"/>
                  <a:lumOff val="50000"/>
                </a:schemeClr>
              </a:solidFill>
            </a:endParaRPr>
          </a:p>
          <a:p>
            <a:r>
              <a:rPr lang="nl-NL" sz="1100" dirty="0"/>
              <a:t>                               </a:t>
            </a:r>
            <a:r>
              <a:rPr lang="nl-NL" sz="1100" dirty="0" smtClean="0"/>
              <a:t>}</a:t>
            </a:r>
          </a:p>
          <a:p>
            <a:r>
              <a:rPr lang="nl-NL" sz="1100" dirty="0"/>
              <a:t> </a:t>
            </a:r>
            <a:r>
              <a:rPr lang="nl-NL" sz="1100" dirty="0" smtClean="0"/>
              <a:t>                        }</a:t>
            </a:r>
          </a:p>
          <a:p>
            <a:endParaRPr lang="nl-NL" sz="1300" dirty="0" smtClean="0"/>
          </a:p>
          <a:p>
            <a:endParaRPr lang="nl-NL" sz="1300" dirty="0" smtClean="0"/>
          </a:p>
        </p:txBody>
      </p:sp>
      <p:sp>
        <p:nvSpPr>
          <p:cNvPr id="9" name="Tekstvak 8"/>
          <p:cNvSpPr txBox="1"/>
          <p:nvPr/>
        </p:nvSpPr>
        <p:spPr>
          <a:xfrm>
            <a:off x="4309912" y="4456370"/>
            <a:ext cx="4344855" cy="184666"/>
          </a:xfrm>
          <a:prstGeom prst="rect">
            <a:avLst/>
          </a:prstGeom>
          <a:noFill/>
        </p:spPr>
        <p:txBody>
          <a:bodyPr wrap="square" lIns="0" tIns="0" rIns="0" bIns="0" rtlCol="0">
            <a:spAutoFit/>
          </a:bodyPr>
          <a:lstStyle/>
          <a:p>
            <a:r>
              <a:rPr lang="en-US" sz="1200" dirty="0" smtClean="0"/>
              <a:t>A Future represents </a:t>
            </a:r>
            <a:r>
              <a:rPr lang="en-US" sz="1200" dirty="0"/>
              <a:t>the result of an asynchronous computation. </a:t>
            </a:r>
            <a:endParaRPr lang="en-US" sz="1200" dirty="0" smtClean="0"/>
          </a:p>
        </p:txBody>
      </p:sp>
      <p:sp>
        <p:nvSpPr>
          <p:cNvPr id="11" name="Tekstvak 10"/>
          <p:cNvSpPr txBox="1"/>
          <p:nvPr/>
        </p:nvSpPr>
        <p:spPr>
          <a:xfrm>
            <a:off x="719999" y="792000"/>
            <a:ext cx="4382004" cy="600164"/>
          </a:xfrm>
          <a:prstGeom prst="rect">
            <a:avLst/>
          </a:prstGeom>
          <a:noFill/>
        </p:spPr>
        <p:txBody>
          <a:bodyPr wrap="square" lIns="0" tIns="0" rIns="0" bIns="0" rtlCol="0">
            <a:spAutoFit/>
          </a:bodyPr>
          <a:lstStyle/>
          <a:p>
            <a:r>
              <a:rPr lang="nl-NL" sz="1300" i="1" dirty="0"/>
              <a:t>JAX-RS 2.0 </a:t>
            </a:r>
            <a:r>
              <a:rPr lang="nl-NL" sz="1300" i="1" dirty="0" smtClean="0"/>
              <a:t>voorbeeld Client API:</a:t>
            </a:r>
            <a:endParaRPr lang="nl-NL" sz="1300" i="1" dirty="0"/>
          </a:p>
          <a:p>
            <a:endParaRPr lang="nl-NL" sz="1300" dirty="0"/>
          </a:p>
          <a:p>
            <a:endParaRPr lang="nl-NL" sz="1300" dirty="0" err="1" smtClean="0"/>
          </a:p>
        </p:txBody>
      </p:sp>
    </p:spTree>
    <p:extLst>
      <p:ext uri="{BB962C8B-B14F-4D97-AF65-F5344CB8AC3E}">
        <p14:creationId xmlns:p14="http://schemas.microsoft.com/office/powerpoint/2010/main" val="3208666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52</a:t>
            </a:fld>
            <a:endParaRPr lang="nl-NL"/>
          </a:p>
        </p:txBody>
      </p:sp>
      <p:sp>
        <p:nvSpPr>
          <p:cNvPr id="4" name="Title 3"/>
          <p:cNvSpPr>
            <a:spLocks noGrp="1"/>
          </p:cNvSpPr>
          <p:nvPr>
            <p:ph type="title"/>
          </p:nvPr>
        </p:nvSpPr>
        <p:spPr/>
        <p:txBody>
          <a:bodyPr/>
          <a:lstStyle/>
          <a:p>
            <a:r>
              <a:rPr lang="en-US" dirty="0" smtClean="0"/>
              <a:t>JAX-RS 2.1 (JSR 370)</a:t>
            </a:r>
            <a:endParaRPr lang="nl-NL" dirty="0"/>
          </a:p>
        </p:txBody>
      </p:sp>
      <p:sp>
        <p:nvSpPr>
          <p:cNvPr id="5" name="Tekstvak 4"/>
          <p:cNvSpPr txBox="1"/>
          <p:nvPr/>
        </p:nvSpPr>
        <p:spPr>
          <a:xfrm>
            <a:off x="1147369" y="1246288"/>
            <a:ext cx="5527169" cy="1585049"/>
          </a:xfrm>
          <a:prstGeom prst="rect">
            <a:avLst/>
          </a:prstGeom>
          <a:noFill/>
        </p:spPr>
        <p:txBody>
          <a:bodyPr wrap="square" lIns="0" tIns="0" rIns="0" bIns="0" rtlCol="0">
            <a:spAutoFit/>
          </a:bodyPr>
          <a:lstStyle/>
          <a:p>
            <a:r>
              <a:rPr lang="nl-NL" sz="1100" dirty="0" err="1" smtClean="0"/>
              <a:t>CompletionStage</a:t>
            </a:r>
            <a:r>
              <a:rPr lang="nl-NL" sz="1100" dirty="0" smtClean="0"/>
              <a:t>&lt;String&gt; cs1 = </a:t>
            </a:r>
            <a:r>
              <a:rPr lang="nl-NL" sz="1100" dirty="0" err="1" smtClean="0"/>
              <a:t>Clientbuilder.newClient</a:t>
            </a:r>
            <a:r>
              <a:rPr lang="nl-NL" sz="1100" dirty="0" smtClean="0"/>
              <a:t>()</a:t>
            </a:r>
          </a:p>
          <a:p>
            <a:r>
              <a:rPr lang="nl-NL" sz="1100" dirty="0"/>
              <a:t> </a:t>
            </a:r>
            <a:r>
              <a:rPr lang="nl-NL" sz="1100" dirty="0" smtClean="0"/>
              <a:t>                               .target(“http://example.com/</a:t>
            </a:r>
            <a:r>
              <a:rPr lang="nl-NL" sz="1100" dirty="0" err="1" smtClean="0"/>
              <a:t>api</a:t>
            </a:r>
            <a:r>
              <a:rPr lang="nl-NL" sz="1100" dirty="0" smtClean="0"/>
              <a:t>”)</a:t>
            </a:r>
          </a:p>
          <a:p>
            <a:r>
              <a:rPr lang="nl-NL" sz="1100" dirty="0"/>
              <a:t>	 </a:t>
            </a:r>
            <a:r>
              <a:rPr lang="nl-NL" sz="1100" dirty="0" smtClean="0"/>
              <a:t>             .</a:t>
            </a:r>
            <a:r>
              <a:rPr lang="nl-NL" sz="1100" dirty="0" err="1" smtClean="0"/>
              <a:t>request</a:t>
            </a:r>
            <a:r>
              <a:rPr lang="nl-NL" sz="1100" dirty="0" smtClean="0"/>
              <a:t>()</a:t>
            </a:r>
          </a:p>
          <a:p>
            <a:r>
              <a:rPr lang="nl-NL" sz="1100" dirty="0"/>
              <a:t> </a:t>
            </a:r>
            <a:r>
              <a:rPr lang="nl-NL" sz="1100" dirty="0" smtClean="0"/>
              <a:t>                                .</a:t>
            </a:r>
            <a:r>
              <a:rPr lang="nl-NL" sz="1100" dirty="0" err="1" smtClean="0"/>
              <a:t>rx</a:t>
            </a:r>
            <a:r>
              <a:rPr lang="nl-NL" sz="1100" dirty="0" smtClean="0"/>
              <a:t>()</a:t>
            </a:r>
          </a:p>
          <a:p>
            <a:r>
              <a:rPr lang="nl-NL" sz="1100" dirty="0"/>
              <a:t> </a:t>
            </a:r>
            <a:r>
              <a:rPr lang="nl-NL" sz="1100" dirty="0" smtClean="0"/>
              <a:t>                                .get(</a:t>
            </a:r>
            <a:r>
              <a:rPr lang="nl-NL" sz="1100" dirty="0" err="1" smtClean="0"/>
              <a:t>String.class</a:t>
            </a:r>
            <a:r>
              <a:rPr lang="nl-NL" sz="1100" dirty="0" smtClean="0"/>
              <a:t>);</a:t>
            </a:r>
          </a:p>
          <a:p>
            <a:endParaRPr lang="nl-NL" sz="1100" dirty="0"/>
          </a:p>
          <a:p>
            <a:r>
              <a:rPr lang="nl-NL" sz="1100" dirty="0" smtClean="0"/>
              <a:t>cs1.thenAccept(</a:t>
            </a:r>
            <a:r>
              <a:rPr lang="nl-NL" sz="1100" dirty="0" err="1" smtClean="0"/>
              <a:t>System.out</a:t>
            </a:r>
            <a:r>
              <a:rPr lang="nl-NL" sz="1100" dirty="0" smtClean="0"/>
              <a:t>::</a:t>
            </a:r>
            <a:r>
              <a:rPr lang="nl-NL" sz="1100" dirty="0" err="1" smtClean="0"/>
              <a:t>println</a:t>
            </a:r>
            <a:r>
              <a:rPr lang="nl-NL" sz="1100" dirty="0" smtClean="0"/>
              <a:t>);</a:t>
            </a:r>
          </a:p>
          <a:p>
            <a:endParaRPr lang="nl-NL" sz="1300" dirty="0" smtClean="0"/>
          </a:p>
          <a:p>
            <a:endParaRPr lang="nl-NL" sz="1300" dirty="0" smtClean="0"/>
          </a:p>
        </p:txBody>
      </p:sp>
      <p:sp>
        <p:nvSpPr>
          <p:cNvPr id="11" name="Tekstvak 10"/>
          <p:cNvSpPr txBox="1"/>
          <p:nvPr/>
        </p:nvSpPr>
        <p:spPr>
          <a:xfrm>
            <a:off x="719999" y="792000"/>
            <a:ext cx="4382004" cy="600164"/>
          </a:xfrm>
          <a:prstGeom prst="rect">
            <a:avLst/>
          </a:prstGeom>
          <a:noFill/>
        </p:spPr>
        <p:txBody>
          <a:bodyPr wrap="square" lIns="0" tIns="0" rIns="0" bIns="0" rtlCol="0">
            <a:spAutoFit/>
          </a:bodyPr>
          <a:lstStyle/>
          <a:p>
            <a:r>
              <a:rPr lang="nl-NL" sz="1300" i="1" dirty="0"/>
              <a:t>JAX-RS </a:t>
            </a:r>
            <a:r>
              <a:rPr lang="nl-NL" sz="1300" i="1" dirty="0" smtClean="0"/>
              <a:t>2.1 voorbeeld </a:t>
            </a:r>
            <a:r>
              <a:rPr lang="nl-NL" sz="1300" i="1" dirty="0" err="1" smtClean="0"/>
              <a:t>Reactive</a:t>
            </a:r>
            <a:r>
              <a:rPr lang="nl-NL" sz="1300" i="1" dirty="0" smtClean="0"/>
              <a:t> Client API:</a:t>
            </a:r>
            <a:endParaRPr lang="nl-NL" sz="1300" i="1" dirty="0"/>
          </a:p>
          <a:p>
            <a:endParaRPr lang="nl-NL" sz="1300" dirty="0"/>
          </a:p>
          <a:p>
            <a:endParaRPr lang="nl-NL" sz="1300" dirty="0" err="1" smtClean="0"/>
          </a:p>
        </p:txBody>
      </p:sp>
    </p:spTree>
    <p:extLst>
      <p:ext uri="{BB962C8B-B14F-4D97-AF65-F5344CB8AC3E}">
        <p14:creationId xmlns:p14="http://schemas.microsoft.com/office/powerpoint/2010/main" val="7353990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53</a:t>
            </a:fld>
            <a:endParaRPr lang="nl-NL"/>
          </a:p>
        </p:txBody>
      </p:sp>
      <p:sp>
        <p:nvSpPr>
          <p:cNvPr id="4" name="Title 3"/>
          <p:cNvSpPr>
            <a:spLocks noGrp="1"/>
          </p:cNvSpPr>
          <p:nvPr>
            <p:ph type="title"/>
          </p:nvPr>
        </p:nvSpPr>
        <p:spPr/>
        <p:txBody>
          <a:bodyPr/>
          <a:lstStyle/>
          <a:p>
            <a:r>
              <a:rPr lang="en-US" dirty="0" smtClean="0"/>
              <a:t>JAX-RS 2.1 (JSR 370)</a:t>
            </a:r>
            <a:endParaRPr lang="nl-NL" dirty="0"/>
          </a:p>
        </p:txBody>
      </p:sp>
      <p:sp>
        <p:nvSpPr>
          <p:cNvPr id="5" name="Tekstvak 4"/>
          <p:cNvSpPr txBox="1"/>
          <p:nvPr/>
        </p:nvSpPr>
        <p:spPr>
          <a:xfrm>
            <a:off x="937697" y="1496820"/>
            <a:ext cx="7827730" cy="400110"/>
          </a:xfrm>
          <a:prstGeom prst="rect">
            <a:avLst/>
          </a:prstGeom>
          <a:noFill/>
        </p:spPr>
        <p:txBody>
          <a:bodyPr wrap="square" lIns="0" tIns="0" rIns="0" bIns="0" rtlCol="0">
            <a:spAutoFit/>
          </a:bodyPr>
          <a:lstStyle/>
          <a:p>
            <a:r>
              <a:rPr lang="nl-NL" sz="1300" dirty="0" smtClean="0"/>
              <a:t>JAX-RS 2.0 </a:t>
            </a:r>
            <a:r>
              <a:rPr lang="nl-NL" sz="1300" dirty="0" err="1" smtClean="0"/>
              <a:t>ServerSentEvents</a:t>
            </a:r>
            <a:r>
              <a:rPr lang="nl-NL" sz="1300" dirty="0" smtClean="0"/>
              <a:t> voorbeeld</a:t>
            </a:r>
          </a:p>
          <a:p>
            <a:endParaRPr lang="nl-NL" sz="1300" dirty="0" smtClean="0"/>
          </a:p>
        </p:txBody>
      </p:sp>
    </p:spTree>
    <p:extLst>
      <p:ext uri="{BB962C8B-B14F-4D97-AF65-F5344CB8AC3E}">
        <p14:creationId xmlns:p14="http://schemas.microsoft.com/office/powerpoint/2010/main" val="386195840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54</a:t>
            </a:fld>
            <a:endParaRPr lang="nl-NL"/>
          </a:p>
        </p:txBody>
      </p:sp>
      <p:sp>
        <p:nvSpPr>
          <p:cNvPr id="4" name="Title 3"/>
          <p:cNvSpPr>
            <a:spLocks noGrp="1"/>
          </p:cNvSpPr>
          <p:nvPr>
            <p:ph type="title"/>
          </p:nvPr>
        </p:nvSpPr>
        <p:spPr/>
        <p:txBody>
          <a:bodyPr/>
          <a:lstStyle/>
          <a:p>
            <a:r>
              <a:rPr lang="en-US" dirty="0" smtClean="0"/>
              <a:t>JSON </a:t>
            </a:r>
            <a:r>
              <a:rPr lang="en-US" dirty="0"/>
              <a:t>Processing </a:t>
            </a:r>
            <a:r>
              <a:rPr lang="en-US" dirty="0" smtClean="0"/>
              <a:t>1.1 (JSR 374)</a:t>
            </a:r>
            <a:endParaRPr lang="nl-NL" dirty="0"/>
          </a:p>
        </p:txBody>
      </p:sp>
      <p:sp>
        <p:nvSpPr>
          <p:cNvPr id="5" name="Tekstvak 4"/>
          <p:cNvSpPr txBox="1"/>
          <p:nvPr/>
        </p:nvSpPr>
        <p:spPr>
          <a:xfrm>
            <a:off x="719999" y="1036708"/>
            <a:ext cx="6558053" cy="1908215"/>
          </a:xfrm>
          <a:prstGeom prst="rect">
            <a:avLst/>
          </a:prstGeom>
          <a:noFill/>
        </p:spPr>
        <p:txBody>
          <a:bodyPr wrap="square" lIns="0" tIns="0" rIns="0" bIns="0" rtlCol="0">
            <a:spAutoFit/>
          </a:bodyPr>
          <a:lstStyle/>
          <a:p>
            <a:r>
              <a:rPr lang="nl-NL" sz="1300" dirty="0" smtClean="0"/>
              <a:t>JSON Support in Java EE 8</a:t>
            </a:r>
          </a:p>
          <a:p>
            <a:endParaRPr lang="nl-NL" sz="1300" dirty="0"/>
          </a:p>
          <a:p>
            <a:r>
              <a:rPr lang="nl-NL" sz="1300" dirty="0" smtClean="0"/>
              <a:t>JSON Processing API</a:t>
            </a:r>
          </a:p>
          <a:p>
            <a:pPr marL="285750" indent="-285750">
              <a:buFont typeface="Arial" panose="020B0604020202020204" pitchFamily="34" charset="0"/>
              <a:buChar char="•"/>
            </a:pPr>
            <a:r>
              <a:rPr lang="nl-NL" sz="1300" dirty="0" smtClean="0"/>
              <a:t>Standard API </a:t>
            </a:r>
            <a:r>
              <a:rPr lang="nl-NL" sz="1300" dirty="0" err="1" smtClean="0"/>
              <a:t>to</a:t>
            </a:r>
            <a:r>
              <a:rPr lang="nl-NL" sz="1300" dirty="0" smtClean="0"/>
              <a:t> </a:t>
            </a:r>
            <a:r>
              <a:rPr lang="nl-NL" sz="1300" dirty="0" err="1" smtClean="0"/>
              <a:t>parse</a:t>
            </a:r>
            <a:r>
              <a:rPr lang="nl-NL" sz="1300" dirty="0" smtClean="0"/>
              <a:t>, </a:t>
            </a:r>
            <a:r>
              <a:rPr lang="nl-NL" sz="1300" dirty="0" err="1" smtClean="0"/>
              <a:t>generate</a:t>
            </a:r>
            <a:r>
              <a:rPr lang="nl-NL" sz="1300" dirty="0" smtClean="0"/>
              <a:t>, </a:t>
            </a:r>
            <a:r>
              <a:rPr lang="nl-NL" sz="1300" dirty="0" err="1" smtClean="0"/>
              <a:t>transform</a:t>
            </a:r>
            <a:r>
              <a:rPr lang="nl-NL" sz="1300" dirty="0" smtClean="0"/>
              <a:t>, query JSON</a:t>
            </a:r>
          </a:p>
          <a:p>
            <a:pPr marL="285750" indent="-285750">
              <a:buFont typeface="Arial" panose="020B0604020202020204" pitchFamily="34" charset="0"/>
              <a:buChar char="•"/>
            </a:pPr>
            <a:r>
              <a:rPr lang="nl-NL" sz="1300" dirty="0" smtClean="0"/>
              <a:t>Object Model </a:t>
            </a:r>
            <a:r>
              <a:rPr lang="nl-NL" sz="1300" dirty="0" err="1" smtClean="0"/>
              <a:t>and</a:t>
            </a:r>
            <a:r>
              <a:rPr lang="nl-NL" sz="1300" dirty="0" smtClean="0"/>
              <a:t> Streaming API</a:t>
            </a:r>
          </a:p>
          <a:p>
            <a:pPr marL="628650" lvl="1" indent="-285750">
              <a:buFont typeface="Arial" panose="020B0604020202020204" pitchFamily="34" charset="0"/>
              <a:buChar char="•"/>
            </a:pPr>
            <a:r>
              <a:rPr lang="nl-NL" sz="1000" dirty="0" err="1"/>
              <a:t>s</a:t>
            </a:r>
            <a:r>
              <a:rPr lang="nl-NL" sz="1000" dirty="0" err="1" smtClean="0"/>
              <a:t>imilar</a:t>
            </a:r>
            <a:r>
              <a:rPr lang="nl-NL" sz="1000" dirty="0" smtClean="0"/>
              <a:t> </a:t>
            </a:r>
            <a:r>
              <a:rPr lang="nl-NL" sz="1000" dirty="0" err="1" smtClean="0"/>
              <a:t>to</a:t>
            </a:r>
            <a:r>
              <a:rPr lang="nl-NL" sz="1000" dirty="0" smtClean="0"/>
              <a:t> DOM </a:t>
            </a:r>
            <a:r>
              <a:rPr lang="nl-NL" sz="1000" dirty="0" err="1" smtClean="0"/>
              <a:t>and</a:t>
            </a:r>
            <a:r>
              <a:rPr lang="nl-NL" sz="1000" dirty="0" smtClean="0"/>
              <a:t> </a:t>
            </a:r>
            <a:r>
              <a:rPr lang="nl-NL" sz="1000" dirty="0" err="1" smtClean="0"/>
              <a:t>stAX</a:t>
            </a:r>
            <a:endParaRPr lang="nl-NL" sz="1000" dirty="0" smtClean="0"/>
          </a:p>
          <a:p>
            <a:pPr marL="628650" lvl="1" indent="-285750">
              <a:buFont typeface="Arial" panose="020B0604020202020204" pitchFamily="34" charset="0"/>
              <a:buChar char="•"/>
            </a:pPr>
            <a:endParaRPr lang="nl-NL" sz="1300" dirty="0"/>
          </a:p>
          <a:p>
            <a:r>
              <a:rPr lang="nl-NL" sz="1300" dirty="0" smtClean="0"/>
              <a:t>JSON Binding API</a:t>
            </a:r>
          </a:p>
          <a:p>
            <a:pPr marL="285750" indent="-285750">
              <a:buFont typeface="Arial" panose="020B0604020202020204" pitchFamily="34" charset="0"/>
              <a:buChar char="•"/>
            </a:pPr>
            <a:r>
              <a:rPr lang="nl-NL" sz="1300" dirty="0" smtClean="0"/>
              <a:t>Binding JSON </a:t>
            </a:r>
            <a:r>
              <a:rPr lang="nl-NL" sz="1300" dirty="0" err="1" smtClean="0"/>
              <a:t>documents</a:t>
            </a:r>
            <a:r>
              <a:rPr lang="nl-NL" sz="1300" dirty="0" smtClean="0"/>
              <a:t> </a:t>
            </a:r>
            <a:r>
              <a:rPr lang="nl-NL" sz="1300" dirty="0" err="1" smtClean="0"/>
              <a:t>to</a:t>
            </a:r>
            <a:r>
              <a:rPr lang="nl-NL" sz="1300" dirty="0" smtClean="0"/>
              <a:t> Java </a:t>
            </a:r>
            <a:r>
              <a:rPr lang="nl-NL" sz="1300" dirty="0" err="1" smtClean="0"/>
              <a:t>objects</a:t>
            </a:r>
            <a:endParaRPr lang="nl-NL" sz="1300" dirty="0" smtClean="0"/>
          </a:p>
          <a:p>
            <a:pPr marL="628650" lvl="1" indent="-285750">
              <a:buFont typeface="Arial" panose="020B0604020202020204" pitchFamily="34" charset="0"/>
              <a:buChar char="•"/>
            </a:pPr>
            <a:r>
              <a:rPr lang="nl-NL" sz="1000" dirty="0" err="1"/>
              <a:t>s</a:t>
            </a:r>
            <a:r>
              <a:rPr lang="nl-NL" sz="1000" dirty="0" err="1" smtClean="0"/>
              <a:t>imilar</a:t>
            </a:r>
            <a:r>
              <a:rPr lang="nl-NL" sz="1000" dirty="0" smtClean="0"/>
              <a:t> </a:t>
            </a:r>
            <a:r>
              <a:rPr lang="nl-NL" sz="1000" dirty="0" err="1" smtClean="0"/>
              <a:t>to</a:t>
            </a:r>
            <a:r>
              <a:rPr lang="nl-NL" sz="1000" dirty="0" smtClean="0"/>
              <a:t> JAXB</a:t>
            </a:r>
          </a:p>
        </p:txBody>
      </p:sp>
    </p:spTree>
    <p:extLst>
      <p:ext uri="{BB962C8B-B14F-4D97-AF65-F5344CB8AC3E}">
        <p14:creationId xmlns:p14="http://schemas.microsoft.com/office/powerpoint/2010/main" val="42287257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55</a:t>
            </a:fld>
            <a:endParaRPr lang="nl-NL"/>
          </a:p>
        </p:txBody>
      </p:sp>
      <p:sp>
        <p:nvSpPr>
          <p:cNvPr id="4" name="Title 3"/>
          <p:cNvSpPr>
            <a:spLocks noGrp="1"/>
          </p:cNvSpPr>
          <p:nvPr>
            <p:ph type="title"/>
          </p:nvPr>
        </p:nvSpPr>
        <p:spPr/>
        <p:txBody>
          <a:bodyPr/>
          <a:lstStyle/>
          <a:p>
            <a:r>
              <a:rPr lang="nl-NL" dirty="0" err="1" smtClean="0"/>
              <a:t>What’s</a:t>
            </a:r>
            <a:r>
              <a:rPr lang="nl-NL" dirty="0" smtClean="0"/>
              <a:t> new in JEE8</a:t>
            </a:r>
            <a:endParaRPr lang="nl-NL" dirty="0"/>
          </a:p>
        </p:txBody>
      </p:sp>
      <p:sp>
        <p:nvSpPr>
          <p:cNvPr id="5" name="Rechthoek 4"/>
          <p:cNvSpPr/>
          <p:nvPr/>
        </p:nvSpPr>
        <p:spPr>
          <a:xfrm>
            <a:off x="2286000" y="2110085"/>
            <a:ext cx="4572000" cy="923330"/>
          </a:xfrm>
          <a:prstGeom prst="rect">
            <a:avLst/>
          </a:prstGeom>
        </p:spPr>
        <p:txBody>
          <a:bodyPr>
            <a:spAutoFit/>
          </a:bodyPr>
          <a:lstStyle/>
          <a:p>
            <a:r>
              <a:rPr lang="en-US" dirty="0"/>
              <a:t>JSF 2.3, JPA 2.2, CDI 2.0, JSON-P 1.1, JAX-RS 2.1, and Servlet 4.0. Additionally, you’ll hear about new Java EE 8 APIs such as the new Security API and the new Java API for JSON Binding (JSON-B).</a:t>
            </a:r>
            <a:endParaRPr lang="nl-NL" dirty="0"/>
          </a:p>
        </p:txBody>
      </p:sp>
    </p:spTree>
    <p:extLst>
      <p:ext uri="{BB962C8B-B14F-4D97-AF65-F5344CB8AC3E}">
        <p14:creationId xmlns:p14="http://schemas.microsoft.com/office/powerpoint/2010/main" val="212373806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endParaRPr lang="nl-NL"/>
          </a:p>
        </p:txBody>
      </p:sp>
    </p:spTree>
    <p:extLst>
      <p:ext uri="{BB962C8B-B14F-4D97-AF65-F5344CB8AC3E}">
        <p14:creationId xmlns:p14="http://schemas.microsoft.com/office/powerpoint/2010/main" val="2139517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p:txBody>
          <a:bodyPr/>
          <a:lstStyle/>
          <a:p>
            <a:endParaRPr lang="nl-NL" dirty="0"/>
          </a:p>
        </p:txBody>
      </p:sp>
    </p:spTree>
    <p:extLst>
      <p:ext uri="{BB962C8B-B14F-4D97-AF65-F5344CB8AC3E}">
        <p14:creationId xmlns:p14="http://schemas.microsoft.com/office/powerpoint/2010/main" val="13493762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5" name="Title 4"/>
          <p:cNvSpPr>
            <a:spLocks noGrp="1"/>
          </p:cNvSpPr>
          <p:nvPr>
            <p:ph type="ctrTitle"/>
          </p:nvPr>
        </p:nvSpPr>
        <p:spPr/>
        <p:txBody>
          <a:bodyPr/>
          <a:lstStyle/>
          <a:p>
            <a:endParaRPr lang="nl-NL"/>
          </a:p>
        </p:txBody>
      </p:sp>
    </p:spTree>
    <p:extLst>
      <p:ext uri="{BB962C8B-B14F-4D97-AF65-F5344CB8AC3E}">
        <p14:creationId xmlns:p14="http://schemas.microsoft.com/office/powerpoint/2010/main" val="20661952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Placeholder 3"/>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p:txBody>
          <a:bodyPr/>
          <a:lstStyle/>
          <a:p>
            <a:endParaRPr lang="nl-NL"/>
          </a:p>
        </p:txBody>
      </p:sp>
    </p:spTree>
    <p:extLst>
      <p:ext uri="{BB962C8B-B14F-4D97-AF65-F5344CB8AC3E}">
        <p14:creationId xmlns:p14="http://schemas.microsoft.com/office/powerpoint/2010/main" val="10646198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6</a:t>
            </a:fld>
            <a:endParaRPr lang="nl-NL"/>
          </a:p>
        </p:txBody>
      </p:sp>
      <p:sp>
        <p:nvSpPr>
          <p:cNvPr id="4" name="Titel 3"/>
          <p:cNvSpPr>
            <a:spLocks noGrp="1"/>
          </p:cNvSpPr>
          <p:nvPr>
            <p:ph type="title"/>
          </p:nvPr>
        </p:nvSpPr>
        <p:spPr/>
        <p:txBody>
          <a:bodyPr/>
          <a:lstStyle/>
          <a:p>
            <a:r>
              <a:rPr lang="nl-NL" dirty="0" err="1" smtClean="0"/>
              <a:t>Roadmap</a:t>
            </a:r>
            <a:r>
              <a:rPr lang="nl-NL" dirty="0" smtClean="0"/>
              <a:t> </a:t>
            </a:r>
            <a:r>
              <a:rPr lang="nl-NL" dirty="0" err="1" smtClean="0"/>
              <a:t>to</a:t>
            </a:r>
            <a:r>
              <a:rPr lang="nl-NL" dirty="0" smtClean="0"/>
              <a:t> Java Enterprise Edition </a:t>
            </a:r>
            <a:r>
              <a:rPr lang="nl-NL" dirty="0" smtClean="0"/>
              <a:t>9 / EE4J 9</a:t>
            </a:r>
            <a:endParaRPr lang="nl-NL" dirty="0"/>
          </a:p>
        </p:txBody>
      </p:sp>
      <p:sp>
        <p:nvSpPr>
          <p:cNvPr id="5" name="Tekstvak 4"/>
          <p:cNvSpPr txBox="1"/>
          <p:nvPr/>
        </p:nvSpPr>
        <p:spPr>
          <a:xfrm>
            <a:off x="809565" y="963025"/>
            <a:ext cx="7204540" cy="1846659"/>
          </a:xfrm>
          <a:prstGeom prst="rect">
            <a:avLst/>
          </a:prstGeom>
          <a:noFill/>
        </p:spPr>
        <p:txBody>
          <a:bodyPr wrap="square" lIns="0" tIns="0" rIns="0" bIns="0" rtlCol="0">
            <a:spAutoFit/>
          </a:bodyPr>
          <a:lstStyle/>
          <a:p>
            <a:r>
              <a:rPr lang="nl-NL" sz="1300" dirty="0" err="1" smtClean="0"/>
              <a:t>Work</a:t>
            </a:r>
            <a:r>
              <a:rPr lang="nl-NL" sz="1300" dirty="0" smtClean="0"/>
              <a:t> on Java Enterprise Edition 8 (JEE 8) </a:t>
            </a:r>
            <a:r>
              <a:rPr lang="nl-NL" sz="1300" dirty="0" err="1" smtClean="0"/>
              <a:t>started</a:t>
            </a:r>
            <a:r>
              <a:rPr lang="nl-NL" sz="1300" dirty="0" smtClean="0"/>
              <a:t> in </a:t>
            </a:r>
            <a:r>
              <a:rPr lang="nl-NL" sz="1300" dirty="0" smtClean="0"/>
              <a:t>2014</a:t>
            </a:r>
          </a:p>
          <a:p>
            <a:endParaRPr lang="nl-NL" sz="1300" dirty="0" smtClean="0"/>
          </a:p>
          <a:p>
            <a:r>
              <a:rPr lang="nl-NL" sz="1300" dirty="0"/>
              <a:t>JEE8 was </a:t>
            </a:r>
            <a:r>
              <a:rPr lang="nl-NL" sz="1300" dirty="0" err="1"/>
              <a:t>released</a:t>
            </a:r>
            <a:r>
              <a:rPr lang="nl-NL" sz="1300" dirty="0"/>
              <a:t> 21 September 2017</a:t>
            </a:r>
          </a:p>
          <a:p>
            <a:endParaRPr lang="nl-NL" sz="1300" dirty="0" smtClean="0"/>
          </a:p>
          <a:p>
            <a:r>
              <a:rPr lang="en-US" sz="1400" dirty="0"/>
              <a:t>Java EE is being repositioned for the cloud</a:t>
            </a:r>
            <a:endParaRPr lang="nl-NL" sz="1300" dirty="0"/>
          </a:p>
          <a:p>
            <a:pPr marL="285750" indent="-285750">
              <a:buFont typeface="Arial" panose="020B0604020202020204" pitchFamily="34" charset="0"/>
              <a:buChar char="•"/>
            </a:pPr>
            <a:r>
              <a:rPr lang="en-US" sz="1400" dirty="0" smtClean="0"/>
              <a:t>emphasizing </a:t>
            </a:r>
            <a:r>
              <a:rPr lang="en-US" sz="1400" dirty="0"/>
              <a:t>technologies that support cloud computing, </a:t>
            </a:r>
            <a:r>
              <a:rPr lang="en-US" sz="1400" dirty="0" err="1"/>
              <a:t>microservices</a:t>
            </a:r>
            <a:r>
              <a:rPr lang="en-US" sz="1400" dirty="0"/>
              <a:t>, and reactive programming. </a:t>
            </a:r>
            <a:endParaRPr lang="nl-NL" sz="1300" dirty="0"/>
          </a:p>
          <a:p>
            <a:endParaRPr lang="nl-NL" sz="1300" dirty="0"/>
          </a:p>
          <a:p>
            <a:r>
              <a:rPr lang="en-US" sz="1300" dirty="0" smtClean="0"/>
              <a:t>Work </a:t>
            </a:r>
            <a:r>
              <a:rPr lang="en-US" sz="1300" dirty="0"/>
              <a:t>should begin on </a:t>
            </a:r>
            <a:r>
              <a:rPr lang="en-US" sz="1300" dirty="0" smtClean="0"/>
              <a:t>JEE </a:t>
            </a:r>
            <a:r>
              <a:rPr lang="en-US" sz="1300" dirty="0"/>
              <a:t>9 on short </a:t>
            </a:r>
            <a:r>
              <a:rPr lang="en-US" sz="1300" dirty="0" smtClean="0"/>
              <a:t>term, further enhancing the cloud capabilities.</a:t>
            </a:r>
            <a:endParaRPr lang="nl-NL" sz="1300" dirty="0"/>
          </a:p>
        </p:txBody>
      </p:sp>
    </p:spTree>
    <p:extLst>
      <p:ext uri="{BB962C8B-B14F-4D97-AF65-F5344CB8AC3E}">
        <p14:creationId xmlns:p14="http://schemas.microsoft.com/office/powerpoint/2010/main" val="398010731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endParaRPr lang="nl-NL"/>
          </a:p>
        </p:txBody>
      </p:sp>
      <p:sp>
        <p:nvSpPr>
          <p:cNvPr id="7" name="Text Placeholder 6"/>
          <p:cNvSpPr>
            <a:spLocks noGrp="1"/>
          </p:cNvSpPr>
          <p:nvPr>
            <p:ph type="body" idx="14"/>
          </p:nvPr>
        </p:nvSpPr>
        <p:spPr/>
        <p:txBody>
          <a:bodyPr/>
          <a:lstStyle/>
          <a:p>
            <a:endParaRPr lang="nl-NL"/>
          </a:p>
        </p:txBody>
      </p:sp>
    </p:spTree>
    <p:extLst>
      <p:ext uri="{BB962C8B-B14F-4D97-AF65-F5344CB8AC3E}">
        <p14:creationId xmlns:p14="http://schemas.microsoft.com/office/powerpoint/2010/main" val="7531503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p:txBody>
          <a:bodyPr/>
          <a:lstStyle/>
          <a:p>
            <a:endParaRPr lang="nl-NL"/>
          </a:p>
        </p:txBody>
      </p:sp>
      <p:sp>
        <p:nvSpPr>
          <p:cNvPr id="4" name="Text Placeholder 3"/>
          <p:cNvSpPr>
            <a:spLocks noGrp="1"/>
          </p:cNvSpPr>
          <p:nvPr>
            <p:ph type="body" idx="14"/>
          </p:nvPr>
        </p:nvSpPr>
        <p:spPr/>
        <p:txBody>
          <a:bodyPr/>
          <a:lstStyle/>
          <a:p>
            <a:endParaRPr lang="nl-NL"/>
          </a:p>
        </p:txBody>
      </p:sp>
    </p:spTree>
    <p:extLst>
      <p:ext uri="{BB962C8B-B14F-4D97-AF65-F5344CB8AC3E}">
        <p14:creationId xmlns:p14="http://schemas.microsoft.com/office/powerpoint/2010/main" val="297332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4" name="Title 3"/>
          <p:cNvSpPr>
            <a:spLocks noGrp="1"/>
          </p:cNvSpPr>
          <p:nvPr>
            <p:ph type="ctrTitle"/>
          </p:nvPr>
        </p:nvSpPr>
        <p:spPr/>
        <p:txBody>
          <a:bodyPr/>
          <a:lstStyle/>
          <a:p>
            <a:endParaRPr lang="nl-NL" dirty="0"/>
          </a:p>
        </p:txBody>
      </p:sp>
      <p:sp>
        <p:nvSpPr>
          <p:cNvPr id="6" name="Text Placeholder 5"/>
          <p:cNvSpPr>
            <a:spLocks noGrp="1"/>
          </p:cNvSpPr>
          <p:nvPr>
            <p:ph type="body" idx="14"/>
          </p:nvPr>
        </p:nvSpPr>
        <p:spPr/>
        <p:txBody>
          <a:bodyPr/>
          <a:lstStyle/>
          <a:p>
            <a:endParaRPr lang="nl-NL" dirty="0"/>
          </a:p>
        </p:txBody>
      </p:sp>
    </p:spTree>
    <p:extLst>
      <p:ext uri="{BB962C8B-B14F-4D97-AF65-F5344CB8AC3E}">
        <p14:creationId xmlns:p14="http://schemas.microsoft.com/office/powerpoint/2010/main" val="1701891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p:txBody>
          <a:bodyPr/>
          <a:lstStyle/>
          <a:p>
            <a:endParaRPr lang="nl-NL"/>
          </a:p>
        </p:txBody>
      </p:sp>
      <p:sp>
        <p:nvSpPr>
          <p:cNvPr id="4" name="Text Placeholder 3"/>
          <p:cNvSpPr>
            <a:spLocks noGrp="1"/>
          </p:cNvSpPr>
          <p:nvPr>
            <p:ph type="body" idx="14"/>
          </p:nvPr>
        </p:nvSpPr>
        <p:spPr/>
        <p:txBody>
          <a:bodyPr/>
          <a:lstStyle/>
          <a:p>
            <a:endParaRPr lang="nl-NL"/>
          </a:p>
        </p:txBody>
      </p:sp>
    </p:spTree>
    <p:extLst>
      <p:ext uri="{BB962C8B-B14F-4D97-AF65-F5344CB8AC3E}">
        <p14:creationId xmlns:p14="http://schemas.microsoft.com/office/powerpoint/2010/main" val="769146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3"/>
          </p:nvPr>
        </p:nvSpPr>
        <p:spPr/>
      </p:sp>
      <p:sp>
        <p:nvSpPr>
          <p:cNvPr id="3" name="Title 2"/>
          <p:cNvSpPr>
            <a:spLocks noGrp="1"/>
          </p:cNvSpPr>
          <p:nvPr>
            <p:ph type="ctrTitle"/>
          </p:nvPr>
        </p:nvSpPr>
        <p:spPr/>
        <p:txBody>
          <a:bodyPr/>
          <a:lstStyle/>
          <a:p>
            <a:endParaRPr lang="nl-NL"/>
          </a:p>
        </p:txBody>
      </p:sp>
      <p:sp>
        <p:nvSpPr>
          <p:cNvPr id="4" name="Subtitle 3"/>
          <p:cNvSpPr>
            <a:spLocks noGrp="1"/>
          </p:cNvSpPr>
          <p:nvPr>
            <p:ph type="subTitle" idx="1"/>
          </p:nvPr>
        </p:nvSpPr>
        <p:spPr/>
        <p:txBody>
          <a:bodyPr/>
          <a:lstStyle/>
          <a:p>
            <a:endParaRPr lang="nl-NL"/>
          </a:p>
        </p:txBody>
      </p:sp>
      <p:sp>
        <p:nvSpPr>
          <p:cNvPr id="5" name="Picture Placeholder 4"/>
          <p:cNvSpPr>
            <a:spLocks noGrp="1"/>
          </p:cNvSpPr>
          <p:nvPr>
            <p:ph type="pic" idx="14"/>
          </p:nvPr>
        </p:nvSpPr>
        <p:spPr/>
      </p:sp>
    </p:spTree>
    <p:extLst>
      <p:ext uri="{BB962C8B-B14F-4D97-AF65-F5344CB8AC3E}">
        <p14:creationId xmlns:p14="http://schemas.microsoft.com/office/powerpoint/2010/main" val="3687540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p:txBody>
          <a:bodyPr/>
          <a:lstStyle/>
          <a:p>
            <a:endParaRPr lang="nl-NL"/>
          </a:p>
        </p:txBody>
      </p:sp>
      <p:sp>
        <p:nvSpPr>
          <p:cNvPr id="4" name="Subtitle 3"/>
          <p:cNvSpPr>
            <a:spLocks noGrp="1"/>
          </p:cNvSpPr>
          <p:nvPr>
            <p:ph type="subTitle" idx="1"/>
          </p:nvPr>
        </p:nvSpPr>
        <p:spPr/>
        <p:txBody>
          <a:bodyPr/>
          <a:lstStyle/>
          <a:p>
            <a:endParaRPr lang="nl-NL"/>
          </a:p>
        </p:txBody>
      </p:sp>
      <p:sp>
        <p:nvSpPr>
          <p:cNvPr id="5" name="Picture Placeholder 4"/>
          <p:cNvSpPr>
            <a:spLocks noGrp="1"/>
          </p:cNvSpPr>
          <p:nvPr>
            <p:ph type="pic" idx="14"/>
          </p:nvPr>
        </p:nvSpPr>
        <p:spPr/>
      </p:sp>
    </p:spTree>
    <p:extLst>
      <p:ext uri="{BB962C8B-B14F-4D97-AF65-F5344CB8AC3E}">
        <p14:creationId xmlns:p14="http://schemas.microsoft.com/office/powerpoint/2010/main" val="1152991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3" name="Title 2"/>
          <p:cNvSpPr>
            <a:spLocks noGrp="1"/>
          </p:cNvSpPr>
          <p:nvPr>
            <p:ph type="ctrTitle"/>
          </p:nvPr>
        </p:nvSpPr>
        <p:spPr/>
        <p:txBody>
          <a:bodyPr/>
          <a:lstStyle/>
          <a:p>
            <a:endParaRPr lang="nl-NL"/>
          </a:p>
        </p:txBody>
      </p:sp>
      <p:sp>
        <p:nvSpPr>
          <p:cNvPr id="4" name="Subtitle 3"/>
          <p:cNvSpPr>
            <a:spLocks noGrp="1"/>
          </p:cNvSpPr>
          <p:nvPr>
            <p:ph type="subTitle" idx="1"/>
          </p:nvPr>
        </p:nvSpPr>
        <p:spPr/>
        <p:txBody>
          <a:bodyPr/>
          <a:lstStyle/>
          <a:p>
            <a:endParaRPr lang="nl-NL"/>
          </a:p>
        </p:txBody>
      </p:sp>
      <p:sp>
        <p:nvSpPr>
          <p:cNvPr id="5" name="Picture Placeholder 4"/>
          <p:cNvSpPr>
            <a:spLocks noGrp="1"/>
          </p:cNvSpPr>
          <p:nvPr>
            <p:ph type="pic" idx="14"/>
          </p:nvPr>
        </p:nvSpPr>
        <p:spPr/>
      </p:sp>
    </p:spTree>
    <p:extLst>
      <p:ext uri="{BB962C8B-B14F-4D97-AF65-F5344CB8AC3E}">
        <p14:creationId xmlns:p14="http://schemas.microsoft.com/office/powerpoint/2010/main" val="50975317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Placeholder 1"/>
          <p:cNvPicPr>
            <a:picLocks noGrp="1" noChangeAspect="1"/>
          </p:cNvPicPr>
          <p:nvPr>
            <p:ph type="pic" idx="13"/>
          </p:nvPr>
        </p:nvPicPr>
        <p:blipFill>
          <a:blip r:embed="rId2">
            <a:extLst>
              <a:ext uri="{28A0092B-C50C-407E-A947-70E740481C1C}">
                <a14:useLocalDpi xmlns:a14="http://schemas.microsoft.com/office/drawing/2010/main" val="0"/>
              </a:ext>
            </a:extLst>
          </a:blip>
          <a:srcRect t="71" b="71"/>
          <a:stretch>
            <a:fillRect/>
          </a:stretch>
        </p:blipFill>
        <p:spPr/>
      </p:pic>
      <p:sp>
        <p:nvSpPr>
          <p:cNvPr id="8" name="Title 7"/>
          <p:cNvSpPr>
            <a:spLocks noGrp="1"/>
          </p:cNvSpPr>
          <p:nvPr>
            <p:ph type="ctrTitle"/>
          </p:nvPr>
        </p:nvSpPr>
        <p:spPr/>
        <p:txBody>
          <a:bodyPr/>
          <a:lstStyle/>
          <a:p>
            <a:endParaRPr lang="nl-NL" dirty="0"/>
          </a:p>
        </p:txBody>
      </p:sp>
      <p:sp>
        <p:nvSpPr>
          <p:cNvPr id="9" name="Subtitle 8"/>
          <p:cNvSpPr>
            <a:spLocks noGrp="1"/>
          </p:cNvSpPr>
          <p:nvPr>
            <p:ph type="subTitle" idx="1"/>
          </p:nvPr>
        </p:nvSpPr>
        <p:spPr/>
        <p:txBody>
          <a:bodyPr/>
          <a:lstStyle/>
          <a:p>
            <a:endParaRPr lang="nl-NL"/>
          </a:p>
        </p:txBody>
      </p:sp>
      <p:sp>
        <p:nvSpPr>
          <p:cNvPr id="11" name="Picture Placeholder 10"/>
          <p:cNvSpPr>
            <a:spLocks noGrp="1"/>
          </p:cNvSpPr>
          <p:nvPr>
            <p:ph type="pic" idx="14"/>
          </p:nvPr>
        </p:nvSpPr>
        <p:spPr/>
      </p:sp>
    </p:spTree>
    <p:extLst>
      <p:ext uri="{BB962C8B-B14F-4D97-AF65-F5344CB8AC3E}">
        <p14:creationId xmlns:p14="http://schemas.microsoft.com/office/powerpoint/2010/main" val="209654279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68</a:t>
            </a:fld>
            <a:endParaRPr lang="nl-NL"/>
          </a:p>
        </p:txBody>
      </p:sp>
      <p:sp>
        <p:nvSpPr>
          <p:cNvPr id="6" name="Text Placeholder 5"/>
          <p:cNvSpPr>
            <a:spLocks noGrp="1"/>
          </p:cNvSpPr>
          <p:nvPr>
            <p:ph type="body" idx="13"/>
          </p:nvPr>
        </p:nvSpPr>
        <p:spPr/>
        <p:txBody>
          <a:bodyPr/>
          <a:lstStyle/>
          <a:p>
            <a:endParaRPr lang="nl-NL"/>
          </a:p>
        </p:txBody>
      </p:sp>
    </p:spTree>
    <p:extLst>
      <p:ext uri="{BB962C8B-B14F-4D97-AF65-F5344CB8AC3E}">
        <p14:creationId xmlns:p14="http://schemas.microsoft.com/office/powerpoint/2010/main" val="8653526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nl-NL"/>
          </a:p>
        </p:txBody>
      </p:sp>
      <p:sp>
        <p:nvSpPr>
          <p:cNvPr id="7" name="Content Placeholder 6"/>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spTree>
    <p:extLst>
      <p:ext uri="{BB962C8B-B14F-4D97-AF65-F5344CB8AC3E}">
        <p14:creationId xmlns:p14="http://schemas.microsoft.com/office/powerpoint/2010/main" val="683142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7</a:t>
            </a:fld>
            <a:endParaRPr lang="nl-NL"/>
          </a:p>
        </p:txBody>
      </p:sp>
      <p:sp>
        <p:nvSpPr>
          <p:cNvPr id="4" name="Titel 3"/>
          <p:cNvSpPr>
            <a:spLocks noGrp="1"/>
          </p:cNvSpPr>
          <p:nvPr>
            <p:ph type="title"/>
          </p:nvPr>
        </p:nvSpPr>
        <p:spPr/>
        <p:txBody>
          <a:bodyPr/>
          <a:lstStyle/>
          <a:p>
            <a:endParaRPr lang="nl-NL"/>
          </a:p>
        </p:txBody>
      </p:sp>
      <p:pic>
        <p:nvPicPr>
          <p:cNvPr id="276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187" y="1375398"/>
            <a:ext cx="8247397" cy="14143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698135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idx="15"/>
          </p:nvPr>
        </p:nvSpPr>
        <p:spPr/>
        <p:txBody>
          <a:bodyPr/>
          <a:lstStyle/>
          <a:p>
            <a:endParaRPr lang="nl-NL" dirty="0"/>
          </a:p>
        </p:txBody>
      </p:sp>
      <p:sp>
        <p:nvSpPr>
          <p:cNvPr id="7" name="Title 6"/>
          <p:cNvSpPr>
            <a:spLocks noGrp="1"/>
          </p:cNvSpPr>
          <p:nvPr>
            <p:ph type="title"/>
          </p:nvPr>
        </p:nvSpPr>
        <p:spPr/>
        <p:txBody>
          <a:bodyPr/>
          <a:lstStyle/>
          <a:p>
            <a:endParaRPr lang="nl-NL"/>
          </a:p>
        </p:txBody>
      </p:sp>
      <p:sp>
        <p:nvSpPr>
          <p:cNvPr id="8" name="Content Placeholder 7"/>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sp>
        <p:nvSpPr>
          <p:cNvPr id="9" name="Subtitle 8"/>
          <p:cNvSpPr>
            <a:spLocks noGrp="1"/>
          </p:cNvSpPr>
          <p:nvPr>
            <p:ph type="subTitle" idx="13"/>
          </p:nvPr>
        </p:nvSpPr>
        <p:spPr/>
        <p:txBody>
          <a:bodyPr/>
          <a:lstStyle/>
          <a:p>
            <a:endParaRPr lang="nl-NL"/>
          </a:p>
        </p:txBody>
      </p:sp>
    </p:spTree>
    <p:extLst>
      <p:ext uri="{BB962C8B-B14F-4D97-AF65-F5344CB8AC3E}">
        <p14:creationId xmlns:p14="http://schemas.microsoft.com/office/powerpoint/2010/main" val="12229159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71</a:t>
            </a:fld>
            <a:endParaRPr lang="nl-NL"/>
          </a:p>
        </p:txBody>
      </p:sp>
      <p:sp>
        <p:nvSpPr>
          <p:cNvPr id="4" name="Title 3"/>
          <p:cNvSpPr>
            <a:spLocks noGrp="1"/>
          </p:cNvSpPr>
          <p:nvPr>
            <p:ph type="title"/>
          </p:nvPr>
        </p:nvSpPr>
        <p:spPr/>
        <p:txBody>
          <a:bodyPr/>
          <a:lstStyle/>
          <a:p>
            <a:endParaRPr lang="nl-NL"/>
          </a:p>
        </p:txBody>
      </p:sp>
      <p:sp>
        <p:nvSpPr>
          <p:cNvPr id="5" name="Content Placeholder 4"/>
          <p:cNvSpPr>
            <a:spLocks noGrp="1"/>
          </p:cNvSpPr>
          <p:nvPr>
            <p:ph idx="1"/>
          </p:nvPr>
        </p:nvSpPr>
        <p:spPr/>
        <p:txBody>
          <a:bodyPr/>
          <a:lstStyle/>
          <a:p>
            <a:endParaRPr lang="nl-NL"/>
          </a:p>
        </p:txBody>
      </p:sp>
      <p:sp>
        <p:nvSpPr>
          <p:cNvPr id="6" name="Text Placeholder 5"/>
          <p:cNvSpPr>
            <a:spLocks noGrp="1"/>
          </p:cNvSpPr>
          <p:nvPr>
            <p:ph type="body" idx="13"/>
          </p:nvPr>
        </p:nvSpPr>
        <p:spPr/>
        <p:txBody>
          <a:bodyPr/>
          <a:lstStyle/>
          <a:p>
            <a:endParaRPr lang="nl-NL"/>
          </a:p>
        </p:txBody>
      </p:sp>
      <p:sp>
        <p:nvSpPr>
          <p:cNvPr id="7" name="Content Placeholder 6"/>
          <p:cNvSpPr>
            <a:spLocks noGrp="1"/>
          </p:cNvSpPr>
          <p:nvPr>
            <p:ph idx="14"/>
          </p:nvPr>
        </p:nvSpPr>
        <p:spPr/>
        <p:txBody>
          <a:bodyPr/>
          <a:lstStyle/>
          <a:p>
            <a:endParaRPr lang="nl-NL"/>
          </a:p>
        </p:txBody>
      </p:sp>
      <p:sp>
        <p:nvSpPr>
          <p:cNvPr id="8" name="Text Placeholder 7"/>
          <p:cNvSpPr>
            <a:spLocks noGrp="1"/>
          </p:cNvSpPr>
          <p:nvPr>
            <p:ph type="body" idx="15"/>
          </p:nvPr>
        </p:nvSpPr>
        <p:spPr/>
        <p:txBody>
          <a:bodyPr/>
          <a:lstStyle/>
          <a:p>
            <a:endParaRPr lang="nl-NL"/>
          </a:p>
        </p:txBody>
      </p:sp>
    </p:spTree>
    <p:extLst>
      <p:ext uri="{BB962C8B-B14F-4D97-AF65-F5344CB8AC3E}">
        <p14:creationId xmlns:p14="http://schemas.microsoft.com/office/powerpoint/2010/main" val="21297522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idx="1"/>
          </p:nvPr>
        </p:nvSpPr>
        <p:spPr/>
      </p:sp>
      <p:sp>
        <p:nvSpPr>
          <p:cNvPr id="3" name="Footer Placeholder 2"/>
          <p:cNvSpPr>
            <a:spLocks noGrp="1"/>
          </p:cNvSpPr>
          <p:nvPr>
            <p:ph type="ftr" sz="quarter" idx="11"/>
          </p:nvPr>
        </p:nvSpPr>
        <p:spPr/>
        <p:txBody>
          <a:bodyPr/>
          <a:lstStyle/>
          <a:p>
            <a:r>
              <a:rPr lang="nl-NL" smtClean="0"/>
              <a:t>Titel van de presentatie</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72</a:t>
            </a:fld>
            <a:endParaRPr lang="nl-NL"/>
          </a:p>
        </p:txBody>
      </p:sp>
      <p:sp>
        <p:nvSpPr>
          <p:cNvPr id="5" name="Title 4"/>
          <p:cNvSpPr>
            <a:spLocks noGrp="1"/>
          </p:cNvSpPr>
          <p:nvPr>
            <p:ph type="title"/>
          </p:nvPr>
        </p:nvSpPr>
        <p:spPr/>
        <p:txBody>
          <a:bodyPr/>
          <a:lstStyle/>
          <a:p>
            <a:endParaRPr lang="nl-NL"/>
          </a:p>
        </p:txBody>
      </p:sp>
      <p:sp>
        <p:nvSpPr>
          <p:cNvPr id="6" name="Picture Placeholder 5"/>
          <p:cNvSpPr>
            <a:spLocks noGrp="1"/>
          </p:cNvSpPr>
          <p:nvPr>
            <p:ph type="pic" idx="13"/>
          </p:nvPr>
        </p:nvSpPr>
        <p:spPr/>
      </p:sp>
      <p:sp>
        <p:nvSpPr>
          <p:cNvPr id="7" name="Content Placeholder 6"/>
          <p:cNvSpPr>
            <a:spLocks noGrp="1"/>
          </p:cNvSpPr>
          <p:nvPr>
            <p:ph idx="14"/>
          </p:nvPr>
        </p:nvSpPr>
        <p:spPr/>
        <p:txBody>
          <a:bodyPr/>
          <a:lstStyle/>
          <a:p>
            <a:endParaRPr lang="nl-NL"/>
          </a:p>
        </p:txBody>
      </p:sp>
      <p:sp>
        <p:nvSpPr>
          <p:cNvPr id="8" name="Text Placeholder 7"/>
          <p:cNvSpPr>
            <a:spLocks noGrp="1"/>
          </p:cNvSpPr>
          <p:nvPr>
            <p:ph type="body" idx="16"/>
          </p:nvPr>
        </p:nvSpPr>
        <p:spPr/>
        <p:txBody>
          <a:bodyPr/>
          <a:lstStyle/>
          <a:p>
            <a:endParaRPr lang="nl-NL"/>
          </a:p>
        </p:txBody>
      </p:sp>
      <p:sp>
        <p:nvSpPr>
          <p:cNvPr id="9" name="Content Placeholder 8"/>
          <p:cNvSpPr>
            <a:spLocks noGrp="1"/>
          </p:cNvSpPr>
          <p:nvPr>
            <p:ph idx="17"/>
          </p:nvPr>
        </p:nvSpPr>
        <p:spPr/>
        <p:txBody>
          <a:bodyPr/>
          <a:lstStyle/>
          <a:p>
            <a:endParaRPr lang="nl-NL"/>
          </a:p>
        </p:txBody>
      </p:sp>
      <p:sp>
        <p:nvSpPr>
          <p:cNvPr id="10" name="Text Placeholder 9"/>
          <p:cNvSpPr>
            <a:spLocks noGrp="1"/>
          </p:cNvSpPr>
          <p:nvPr>
            <p:ph type="body" idx="18"/>
          </p:nvPr>
        </p:nvSpPr>
        <p:spPr/>
        <p:txBody>
          <a:bodyPr/>
          <a:lstStyle/>
          <a:p>
            <a:endParaRPr lang="nl-NL"/>
          </a:p>
        </p:txBody>
      </p:sp>
    </p:spTree>
    <p:extLst>
      <p:ext uri="{BB962C8B-B14F-4D97-AF65-F5344CB8AC3E}">
        <p14:creationId xmlns:p14="http://schemas.microsoft.com/office/powerpoint/2010/main" val="160268079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l="56" r="56"/>
          <a:stretch>
            <a:fillRect/>
          </a:stretch>
        </p:blipFill>
        <p:spPr/>
      </p:pic>
      <p:sp>
        <p:nvSpPr>
          <p:cNvPr id="3" name="Footer Placeholder 2"/>
          <p:cNvSpPr>
            <a:spLocks noGrp="1"/>
          </p:cNvSpPr>
          <p:nvPr>
            <p:ph type="ftr" sz="quarter" idx="11"/>
          </p:nvPr>
        </p:nvSpPr>
        <p:spPr/>
        <p:txBody>
          <a:bodyPr/>
          <a:lstStyle/>
          <a:p>
            <a:r>
              <a:rPr lang="nl-NL" smtClean="0"/>
              <a:t>Titel van de presentatie</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73</a:t>
            </a:fld>
            <a:endParaRPr lang="nl-NL"/>
          </a:p>
        </p:txBody>
      </p:sp>
      <p:sp>
        <p:nvSpPr>
          <p:cNvPr id="5" name="Title 4"/>
          <p:cNvSpPr>
            <a:spLocks noGrp="1"/>
          </p:cNvSpPr>
          <p:nvPr>
            <p:ph type="title"/>
          </p:nvPr>
        </p:nvSpPr>
        <p:spPr/>
        <p:txBody>
          <a:bodyPr/>
          <a:lstStyle/>
          <a:p>
            <a:endParaRPr lang="nl-NL"/>
          </a:p>
        </p:txBody>
      </p:sp>
      <p:pic>
        <p:nvPicPr>
          <p:cNvPr id="13" name="Picture Placeholder 12"/>
          <p:cNvPicPr>
            <a:picLocks noGrp="1" noChangeAspect="1"/>
          </p:cNvPicPr>
          <p:nvPr>
            <p:ph type="pic" idx="13"/>
          </p:nvPr>
        </p:nvPicPr>
        <p:blipFill>
          <a:blip r:embed="rId3">
            <a:extLst>
              <a:ext uri="{28A0092B-C50C-407E-A947-70E740481C1C}">
                <a14:useLocalDpi xmlns:a14="http://schemas.microsoft.com/office/drawing/2010/main" val="0"/>
              </a:ext>
            </a:extLst>
          </a:blip>
          <a:srcRect l="56" r="56"/>
          <a:stretch>
            <a:fillRect/>
          </a:stretch>
        </p:blipFill>
        <p:spPr/>
      </p:pic>
      <p:sp>
        <p:nvSpPr>
          <p:cNvPr id="7" name="Content Placeholder 6"/>
          <p:cNvSpPr>
            <a:spLocks noGrp="1"/>
          </p:cNvSpPr>
          <p:nvPr>
            <p:ph idx="14"/>
          </p:nvPr>
        </p:nvSpPr>
        <p:spPr/>
        <p:txBody>
          <a:bodyPr/>
          <a:lstStyle/>
          <a:p>
            <a:endParaRPr lang="nl-NL"/>
          </a:p>
        </p:txBody>
      </p:sp>
      <p:sp>
        <p:nvSpPr>
          <p:cNvPr id="8" name="Text Placeholder 7"/>
          <p:cNvSpPr>
            <a:spLocks noGrp="1"/>
          </p:cNvSpPr>
          <p:nvPr>
            <p:ph type="body" idx="16"/>
          </p:nvPr>
        </p:nvSpPr>
        <p:spPr/>
        <p:txBody>
          <a:bodyPr/>
          <a:lstStyle/>
          <a:p>
            <a:endParaRPr lang="nl-NL"/>
          </a:p>
        </p:txBody>
      </p:sp>
      <p:sp>
        <p:nvSpPr>
          <p:cNvPr id="9" name="Content Placeholder 8"/>
          <p:cNvSpPr>
            <a:spLocks noGrp="1"/>
          </p:cNvSpPr>
          <p:nvPr>
            <p:ph idx="17"/>
          </p:nvPr>
        </p:nvSpPr>
        <p:spPr/>
        <p:txBody>
          <a:bodyPr/>
          <a:lstStyle/>
          <a:p>
            <a:endParaRPr lang="nl-NL"/>
          </a:p>
        </p:txBody>
      </p:sp>
      <p:sp>
        <p:nvSpPr>
          <p:cNvPr id="10" name="Text Placeholder 9"/>
          <p:cNvSpPr>
            <a:spLocks noGrp="1"/>
          </p:cNvSpPr>
          <p:nvPr>
            <p:ph type="body" idx="18"/>
          </p:nvPr>
        </p:nvSpPr>
        <p:spPr/>
        <p:txBody>
          <a:bodyPr/>
          <a:lstStyle/>
          <a:p>
            <a:endParaRPr lang="nl-NL"/>
          </a:p>
        </p:txBody>
      </p:sp>
    </p:spTree>
    <p:extLst>
      <p:ext uri="{BB962C8B-B14F-4D97-AF65-F5344CB8AC3E}">
        <p14:creationId xmlns:p14="http://schemas.microsoft.com/office/powerpoint/2010/main" val="48798208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p:cNvPicPr>
            <a:picLocks noGrp="1" noChangeAspect="1"/>
          </p:cNvPicPr>
          <p:nvPr>
            <p:ph type="pic" idx="1"/>
          </p:nvPr>
        </p:nvPicPr>
        <p:blipFill>
          <a:blip r:embed="rId2">
            <a:extLst>
              <a:ext uri="{28A0092B-C50C-407E-A947-70E740481C1C}">
                <a14:useLocalDpi xmlns:a14="http://schemas.microsoft.com/office/drawing/2010/main" val="0"/>
              </a:ext>
            </a:extLst>
          </a:blip>
          <a:srcRect l="56" r="56"/>
          <a:stretch>
            <a:fillRect/>
          </a:stretch>
        </p:blipFill>
        <p:spPr/>
      </p:pic>
      <p:sp>
        <p:nvSpPr>
          <p:cNvPr id="3" name="Footer Placeholder 2"/>
          <p:cNvSpPr>
            <a:spLocks noGrp="1"/>
          </p:cNvSpPr>
          <p:nvPr>
            <p:ph type="ftr" sz="quarter" idx="11"/>
          </p:nvPr>
        </p:nvSpPr>
        <p:spPr/>
        <p:txBody>
          <a:bodyPr/>
          <a:lstStyle/>
          <a:p>
            <a:r>
              <a:rPr lang="nl-NL" smtClean="0"/>
              <a:t>Titel van de presentatie</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74</a:t>
            </a:fld>
            <a:endParaRPr lang="nl-NL"/>
          </a:p>
        </p:txBody>
      </p:sp>
      <p:sp>
        <p:nvSpPr>
          <p:cNvPr id="5" name="Title 4"/>
          <p:cNvSpPr>
            <a:spLocks noGrp="1"/>
          </p:cNvSpPr>
          <p:nvPr>
            <p:ph type="title"/>
          </p:nvPr>
        </p:nvSpPr>
        <p:spPr/>
        <p:txBody>
          <a:bodyPr/>
          <a:lstStyle/>
          <a:p>
            <a:endParaRPr lang="nl-NL"/>
          </a:p>
        </p:txBody>
      </p:sp>
      <p:pic>
        <p:nvPicPr>
          <p:cNvPr id="12" name="Picture Placeholder 11"/>
          <p:cNvPicPr>
            <a:picLocks noGrp="1" noChangeAspect="1"/>
          </p:cNvPicPr>
          <p:nvPr>
            <p:ph type="pic" idx="13"/>
          </p:nvPr>
        </p:nvPicPr>
        <p:blipFill>
          <a:blip r:embed="rId3">
            <a:extLst>
              <a:ext uri="{28A0092B-C50C-407E-A947-70E740481C1C}">
                <a14:useLocalDpi xmlns:a14="http://schemas.microsoft.com/office/drawing/2010/main" val="0"/>
              </a:ext>
            </a:extLst>
          </a:blip>
          <a:srcRect l="56" r="56"/>
          <a:stretch>
            <a:fillRect/>
          </a:stretch>
        </p:blipFill>
        <p:spPr/>
      </p:pic>
      <p:sp>
        <p:nvSpPr>
          <p:cNvPr id="7" name="Content Placeholder 6"/>
          <p:cNvSpPr>
            <a:spLocks noGrp="1"/>
          </p:cNvSpPr>
          <p:nvPr>
            <p:ph idx="14"/>
          </p:nvPr>
        </p:nvSpPr>
        <p:spPr/>
        <p:txBody>
          <a:bodyPr/>
          <a:lstStyle/>
          <a:p>
            <a:endParaRPr lang="nl-NL"/>
          </a:p>
        </p:txBody>
      </p:sp>
      <p:sp>
        <p:nvSpPr>
          <p:cNvPr id="8" name="Text Placeholder 7"/>
          <p:cNvSpPr>
            <a:spLocks noGrp="1"/>
          </p:cNvSpPr>
          <p:nvPr>
            <p:ph type="body" idx="16"/>
          </p:nvPr>
        </p:nvSpPr>
        <p:spPr/>
        <p:txBody>
          <a:bodyPr/>
          <a:lstStyle/>
          <a:p>
            <a:endParaRPr lang="nl-NL"/>
          </a:p>
        </p:txBody>
      </p:sp>
      <p:sp>
        <p:nvSpPr>
          <p:cNvPr id="9" name="Content Placeholder 8"/>
          <p:cNvSpPr>
            <a:spLocks noGrp="1"/>
          </p:cNvSpPr>
          <p:nvPr>
            <p:ph idx="17"/>
          </p:nvPr>
        </p:nvSpPr>
        <p:spPr/>
        <p:txBody>
          <a:bodyPr/>
          <a:lstStyle/>
          <a:p>
            <a:endParaRPr lang="nl-NL"/>
          </a:p>
        </p:txBody>
      </p:sp>
      <p:sp>
        <p:nvSpPr>
          <p:cNvPr id="10" name="Text Placeholder 9"/>
          <p:cNvSpPr>
            <a:spLocks noGrp="1"/>
          </p:cNvSpPr>
          <p:nvPr>
            <p:ph type="body" idx="18"/>
          </p:nvPr>
        </p:nvSpPr>
        <p:spPr/>
        <p:txBody>
          <a:bodyPr/>
          <a:lstStyle/>
          <a:p>
            <a:endParaRPr lang="nl-NL"/>
          </a:p>
        </p:txBody>
      </p:sp>
    </p:spTree>
    <p:extLst>
      <p:ext uri="{BB962C8B-B14F-4D97-AF65-F5344CB8AC3E}">
        <p14:creationId xmlns:p14="http://schemas.microsoft.com/office/powerpoint/2010/main" val="138380698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Footer Placeholder 2"/>
          <p:cNvSpPr>
            <a:spLocks noGrp="1"/>
          </p:cNvSpPr>
          <p:nvPr>
            <p:ph type="ftr" sz="quarter" idx="11"/>
          </p:nvPr>
        </p:nvSpPr>
        <p:spPr/>
        <p:txBody>
          <a:bodyPr/>
          <a:lstStyle/>
          <a:p>
            <a:r>
              <a:rPr lang="nl-NL" noProof="0" smtClean="0"/>
              <a:t>Titel van de presentatie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75</a:t>
            </a:fld>
            <a:endParaRPr lang="nl-NL" noProof="0" dirty="0"/>
          </a:p>
        </p:txBody>
      </p:sp>
    </p:spTree>
    <p:extLst>
      <p:ext uri="{BB962C8B-B14F-4D97-AF65-F5344CB8AC3E}">
        <p14:creationId xmlns:p14="http://schemas.microsoft.com/office/powerpoint/2010/main" val="3564758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endParaRPr lang="nl-NL"/>
          </a:p>
        </p:txBody>
      </p:sp>
      <p:sp>
        <p:nvSpPr>
          <p:cNvPr id="3" name="Footer Placeholder 2"/>
          <p:cNvSpPr>
            <a:spLocks noGrp="1"/>
          </p:cNvSpPr>
          <p:nvPr>
            <p:ph type="ftr" sz="quarter" idx="11"/>
          </p:nvPr>
        </p:nvSpPr>
        <p:spPr/>
        <p:txBody>
          <a:bodyPr/>
          <a:lstStyle/>
          <a:p>
            <a:r>
              <a:rPr lang="nl-NL" noProof="0" smtClean="0"/>
              <a:t>Titel van de presentatie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76</a:t>
            </a:fld>
            <a:endParaRPr lang="nl-NL" noProof="0" dirty="0"/>
          </a:p>
        </p:txBody>
      </p:sp>
      <p:sp>
        <p:nvSpPr>
          <p:cNvPr id="7" name="Picture Placeholder 6"/>
          <p:cNvSpPr>
            <a:spLocks noGrp="1"/>
          </p:cNvSpPr>
          <p:nvPr>
            <p:ph type="pic" idx="1"/>
          </p:nvPr>
        </p:nvSpPr>
        <p:spPr/>
      </p:sp>
    </p:spTree>
    <p:extLst>
      <p:ext uri="{BB962C8B-B14F-4D97-AF65-F5344CB8AC3E}">
        <p14:creationId xmlns:p14="http://schemas.microsoft.com/office/powerpoint/2010/main" val="2747874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sp>
        <p:nvSpPr>
          <p:cNvPr id="6" name="Picture Placeholder 5"/>
          <p:cNvSpPr>
            <a:spLocks noGrp="1"/>
          </p:cNvSpPr>
          <p:nvPr>
            <p:ph type="pic" idx="13"/>
          </p:nvPr>
        </p:nvSpPr>
        <p:spPr/>
      </p:sp>
    </p:spTree>
    <p:extLst>
      <p:ext uri="{BB962C8B-B14F-4D97-AF65-F5344CB8AC3E}">
        <p14:creationId xmlns:p14="http://schemas.microsoft.com/office/powerpoint/2010/main" val="84672037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78</a:t>
            </a:fld>
            <a:endParaRPr lang="nl-NL"/>
          </a:p>
        </p:txBody>
      </p:sp>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126323446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3349329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8</a:t>
            </a:fld>
            <a:endParaRPr lang="nl-NL"/>
          </a:p>
        </p:txBody>
      </p:sp>
      <p:sp>
        <p:nvSpPr>
          <p:cNvPr id="4" name="Title 3"/>
          <p:cNvSpPr>
            <a:spLocks noGrp="1"/>
          </p:cNvSpPr>
          <p:nvPr>
            <p:ph type="title"/>
          </p:nvPr>
        </p:nvSpPr>
        <p:spPr/>
        <p:txBody>
          <a:bodyPr/>
          <a:lstStyle/>
          <a:p>
            <a:r>
              <a:rPr lang="nl-NL" dirty="0" err="1" smtClean="0"/>
              <a:t>What’s</a:t>
            </a:r>
            <a:r>
              <a:rPr lang="nl-NL" dirty="0" smtClean="0"/>
              <a:t> new in JEE8</a:t>
            </a:r>
            <a:endParaRPr lang="nl-NL" dirty="0"/>
          </a:p>
        </p:txBody>
      </p:sp>
      <p:pic>
        <p:nvPicPr>
          <p:cNvPr id="9" name="Afbeelding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6288" y="867807"/>
            <a:ext cx="6523109" cy="3628478"/>
          </a:xfrm>
          <a:prstGeom prst="rect">
            <a:avLst/>
          </a:prstGeom>
        </p:spPr>
      </p:pic>
    </p:spTree>
    <p:extLst>
      <p:ext uri="{BB962C8B-B14F-4D97-AF65-F5344CB8AC3E}">
        <p14:creationId xmlns:p14="http://schemas.microsoft.com/office/powerpoint/2010/main" val="228577617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l="30" r="30"/>
          <a:stretch>
            <a:fillRect/>
          </a:stretch>
        </p:blipFill>
        <p:spPr/>
      </p:pic>
    </p:spTree>
    <p:extLst>
      <p:ext uri="{BB962C8B-B14F-4D97-AF65-F5344CB8AC3E}">
        <p14:creationId xmlns:p14="http://schemas.microsoft.com/office/powerpoint/2010/main" val="66348547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81</a:t>
            </a:fld>
            <a:endParaRPr lang="nl-NL"/>
          </a:p>
        </p:txBody>
      </p:sp>
      <p:sp>
        <p:nvSpPr>
          <p:cNvPr id="6" name="Picture Placeholder 5"/>
          <p:cNvSpPr>
            <a:spLocks noGrp="1"/>
          </p:cNvSpPr>
          <p:nvPr>
            <p:ph type="pic" idx="13"/>
          </p:nvPr>
        </p:nvSpPr>
        <p:spPr/>
      </p:sp>
    </p:spTree>
    <p:extLst>
      <p:ext uri="{BB962C8B-B14F-4D97-AF65-F5344CB8AC3E}">
        <p14:creationId xmlns:p14="http://schemas.microsoft.com/office/powerpoint/2010/main" val="1158369434"/>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82</a:t>
            </a:fld>
            <a:endParaRPr lang="nl-NL"/>
          </a:p>
        </p:txBody>
      </p:sp>
      <p:sp>
        <p:nvSpPr>
          <p:cNvPr id="6" name="Picture Placeholder 5"/>
          <p:cNvSpPr>
            <a:spLocks noGrp="1"/>
          </p:cNvSpPr>
          <p:nvPr>
            <p:ph type="pic" idx="13"/>
          </p:nvPr>
        </p:nvSpPr>
        <p:spPr/>
      </p:sp>
    </p:spTree>
    <p:extLst>
      <p:ext uri="{BB962C8B-B14F-4D97-AF65-F5344CB8AC3E}">
        <p14:creationId xmlns:p14="http://schemas.microsoft.com/office/powerpoint/2010/main" val="110784375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83</a:t>
            </a:fld>
            <a:endParaRPr lang="nl-NL"/>
          </a:p>
        </p:txBody>
      </p:sp>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1" b="1"/>
          <a:stretch>
            <a:fillRect/>
          </a:stretch>
        </p:blipFill>
        <p:spPr/>
      </p:pic>
    </p:spTree>
    <p:extLst>
      <p:ext uri="{BB962C8B-B14F-4D97-AF65-F5344CB8AC3E}">
        <p14:creationId xmlns:p14="http://schemas.microsoft.com/office/powerpoint/2010/main" val="177581718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84</a:t>
            </a:fld>
            <a:endParaRPr lang="nl-NL"/>
          </a:p>
        </p:txBody>
      </p:sp>
      <p:pic>
        <p:nvPicPr>
          <p:cNvPr id="7" name="Picture Placeholder 6"/>
          <p:cNvPicPr>
            <a:picLocks noGrp="1" noChangeAspect="1"/>
          </p:cNvPicPr>
          <p:nvPr>
            <p:ph type="pic" idx="13"/>
          </p:nvPr>
        </p:nvPicPr>
        <p:blipFill>
          <a:blip r:embed="rId2">
            <a:extLst>
              <a:ext uri="{28A0092B-C50C-407E-A947-70E740481C1C}">
                <a14:useLocalDpi xmlns:a14="http://schemas.microsoft.com/office/drawing/2010/main" val="0"/>
              </a:ext>
            </a:extLst>
          </a:blip>
          <a:srcRect t="1" b="1"/>
          <a:stretch>
            <a:fillRect/>
          </a:stretch>
        </p:blipFill>
        <p:spPr/>
      </p:pic>
    </p:spTree>
    <p:extLst>
      <p:ext uri="{BB962C8B-B14F-4D97-AF65-F5344CB8AC3E}">
        <p14:creationId xmlns:p14="http://schemas.microsoft.com/office/powerpoint/2010/main" val="146531671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85</a:t>
            </a:fld>
            <a:endParaRPr lang="nl-NL"/>
          </a:p>
        </p:txBody>
      </p:sp>
      <p:pic>
        <p:nvPicPr>
          <p:cNvPr id="9" name="Picture Placeholder 8"/>
          <p:cNvPicPr>
            <a:picLocks noGrp="1" noChangeAspect="1"/>
          </p:cNvPicPr>
          <p:nvPr>
            <p:ph type="pic" idx="13"/>
          </p:nvPr>
        </p:nvPicPr>
        <p:blipFill>
          <a:blip r:embed="rId2">
            <a:extLst>
              <a:ext uri="{28A0092B-C50C-407E-A947-70E740481C1C}">
                <a14:useLocalDpi xmlns:a14="http://schemas.microsoft.com/office/drawing/2010/main" val="0"/>
              </a:ext>
            </a:extLst>
          </a:blip>
          <a:srcRect t="1" b="1"/>
          <a:stretch>
            <a:fillRect/>
          </a:stretch>
        </p:blipFill>
        <p:spPr/>
      </p:pic>
    </p:spTree>
    <p:extLst>
      <p:ext uri="{BB962C8B-B14F-4D97-AF65-F5344CB8AC3E}">
        <p14:creationId xmlns:p14="http://schemas.microsoft.com/office/powerpoint/2010/main" val="23556520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86</a:t>
            </a:fld>
            <a:endParaRPr lang="nl-NL"/>
          </a:p>
        </p:txBody>
      </p:sp>
      <p:sp>
        <p:nvSpPr>
          <p:cNvPr id="4" name="Title 3"/>
          <p:cNvSpPr>
            <a:spLocks noGrp="1"/>
          </p:cNvSpPr>
          <p:nvPr>
            <p:ph type="title"/>
          </p:nvPr>
        </p:nvSpPr>
        <p:spPr/>
        <p:txBody>
          <a:bodyPr/>
          <a:lstStyle/>
          <a:p>
            <a:endParaRPr lang="nl-NL"/>
          </a:p>
        </p:txBody>
      </p:sp>
      <p:sp>
        <p:nvSpPr>
          <p:cNvPr id="5" name="Picture Placeholder 4"/>
          <p:cNvSpPr>
            <a:spLocks noGrp="1"/>
          </p:cNvSpPr>
          <p:nvPr>
            <p:ph type="pic" idx="13"/>
          </p:nvPr>
        </p:nvSpPr>
        <p:spPr/>
      </p:sp>
    </p:spTree>
    <p:extLst>
      <p:ext uri="{BB962C8B-B14F-4D97-AF65-F5344CB8AC3E}">
        <p14:creationId xmlns:p14="http://schemas.microsoft.com/office/powerpoint/2010/main" val="9998909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87</a:t>
            </a:fld>
            <a:endParaRPr lang="nl-NL"/>
          </a:p>
        </p:txBody>
      </p:sp>
      <p:sp>
        <p:nvSpPr>
          <p:cNvPr id="4" name="Title 3"/>
          <p:cNvSpPr>
            <a:spLocks noGrp="1"/>
          </p:cNvSpPr>
          <p:nvPr>
            <p:ph type="title"/>
          </p:nvPr>
        </p:nvSpPr>
        <p:spPr/>
        <p:txBody>
          <a:bodyPr/>
          <a:lstStyle/>
          <a:p>
            <a:endParaRPr lang="nl-NL"/>
          </a:p>
        </p:txBody>
      </p:sp>
      <p:pic>
        <p:nvPicPr>
          <p:cNvPr id="6" name="Picture Placeholder 5"/>
          <p:cNvPicPr>
            <a:picLocks noGrp="1" noChangeAspect="1"/>
          </p:cNvPicPr>
          <p:nvPr>
            <p:ph type="pic" idx="13"/>
          </p:nvPr>
        </p:nvPicPr>
        <p:blipFill>
          <a:blip r:embed="rId2">
            <a:extLst>
              <a:ext uri="{28A0092B-C50C-407E-A947-70E740481C1C}">
                <a14:useLocalDpi xmlns:a14="http://schemas.microsoft.com/office/drawing/2010/main" val="0"/>
              </a:ext>
            </a:extLst>
          </a:blip>
          <a:srcRect t="19" b="19"/>
          <a:stretch>
            <a:fillRect/>
          </a:stretch>
        </p:blipFill>
        <p:spPr/>
      </p:pic>
    </p:spTree>
    <p:extLst>
      <p:ext uri="{BB962C8B-B14F-4D97-AF65-F5344CB8AC3E}">
        <p14:creationId xmlns:p14="http://schemas.microsoft.com/office/powerpoint/2010/main" val="9764732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88</a:t>
            </a:fld>
            <a:endParaRPr lang="nl-NL"/>
          </a:p>
        </p:txBody>
      </p:sp>
      <p:sp>
        <p:nvSpPr>
          <p:cNvPr id="4" name="Title 3"/>
          <p:cNvSpPr>
            <a:spLocks noGrp="1"/>
          </p:cNvSpPr>
          <p:nvPr>
            <p:ph type="title"/>
          </p:nvPr>
        </p:nvSpPr>
        <p:spPr/>
        <p:txBody>
          <a:bodyPr/>
          <a:lstStyle/>
          <a:p>
            <a:endParaRPr lang="nl-NL"/>
          </a:p>
        </p:txBody>
      </p:sp>
      <p:pic>
        <p:nvPicPr>
          <p:cNvPr id="6" name="Picture Placeholder 5"/>
          <p:cNvPicPr>
            <a:picLocks noGrp="1" noChangeAspect="1"/>
          </p:cNvPicPr>
          <p:nvPr>
            <p:ph type="pic" idx="13"/>
          </p:nvPr>
        </p:nvPicPr>
        <p:blipFill>
          <a:blip r:embed="rId2">
            <a:extLst>
              <a:ext uri="{28A0092B-C50C-407E-A947-70E740481C1C}">
                <a14:useLocalDpi xmlns:a14="http://schemas.microsoft.com/office/drawing/2010/main" val="0"/>
              </a:ext>
            </a:extLst>
          </a:blip>
          <a:srcRect t="19" b="19"/>
          <a:stretch>
            <a:fillRect/>
          </a:stretch>
        </p:blipFill>
        <p:spPr/>
      </p:pic>
    </p:spTree>
    <p:extLst>
      <p:ext uri="{BB962C8B-B14F-4D97-AF65-F5344CB8AC3E}">
        <p14:creationId xmlns:p14="http://schemas.microsoft.com/office/powerpoint/2010/main" val="133210624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r>
              <a:rPr lang="nl-NL" smtClean="0"/>
              <a:t>Titel van de presentatie</a:t>
            </a:r>
            <a:endParaRPr lang="nl-NL"/>
          </a:p>
        </p:txBody>
      </p:sp>
      <p:sp>
        <p:nvSpPr>
          <p:cNvPr id="3" name="Slide Number Placeholder 2"/>
          <p:cNvSpPr>
            <a:spLocks noGrp="1"/>
          </p:cNvSpPr>
          <p:nvPr>
            <p:ph type="sldNum" sz="quarter" idx="12"/>
          </p:nvPr>
        </p:nvSpPr>
        <p:spPr/>
        <p:txBody>
          <a:bodyPr/>
          <a:lstStyle/>
          <a:p>
            <a:fld id="{14F1411D-0280-154F-AEAC-4C20B7AA46B2}" type="slidenum">
              <a:rPr lang="nl-NL" smtClean="0"/>
              <a:t>89</a:t>
            </a:fld>
            <a:endParaRPr lang="nl-NL"/>
          </a:p>
        </p:txBody>
      </p:sp>
      <p:sp>
        <p:nvSpPr>
          <p:cNvPr id="4" name="Title 3"/>
          <p:cNvSpPr>
            <a:spLocks noGrp="1"/>
          </p:cNvSpPr>
          <p:nvPr>
            <p:ph type="title"/>
          </p:nvPr>
        </p:nvSpPr>
        <p:spPr/>
        <p:txBody>
          <a:bodyPr/>
          <a:lstStyle/>
          <a:p>
            <a:endParaRPr lang="nl-NL"/>
          </a:p>
        </p:txBody>
      </p:sp>
      <p:pic>
        <p:nvPicPr>
          <p:cNvPr id="6" name="Picture Placeholder 5"/>
          <p:cNvPicPr>
            <a:picLocks noGrp="1" noChangeAspect="1"/>
          </p:cNvPicPr>
          <p:nvPr>
            <p:ph type="pic" idx="13"/>
          </p:nvPr>
        </p:nvPicPr>
        <p:blipFill>
          <a:blip r:embed="rId2">
            <a:extLst>
              <a:ext uri="{28A0092B-C50C-407E-A947-70E740481C1C}">
                <a14:useLocalDpi xmlns:a14="http://schemas.microsoft.com/office/drawing/2010/main" val="0"/>
              </a:ext>
            </a:extLst>
          </a:blip>
          <a:srcRect t="19" b="19"/>
          <a:stretch>
            <a:fillRect/>
          </a:stretch>
        </p:blipFill>
        <p:spPr/>
      </p:pic>
    </p:spTree>
    <p:extLst>
      <p:ext uri="{BB962C8B-B14F-4D97-AF65-F5344CB8AC3E}">
        <p14:creationId xmlns:p14="http://schemas.microsoft.com/office/powerpoint/2010/main" val="1192589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voettekst 1"/>
          <p:cNvSpPr>
            <a:spLocks noGrp="1"/>
          </p:cNvSpPr>
          <p:nvPr>
            <p:ph type="ftr" sz="quarter" idx="11"/>
          </p:nvPr>
        </p:nvSpPr>
        <p:spPr/>
        <p:txBody>
          <a:bodyPr/>
          <a:lstStyle/>
          <a:p>
            <a:r>
              <a:rPr lang="nl-NL" smtClean="0"/>
              <a:t>Titel van de presentatie</a:t>
            </a:r>
            <a:endParaRPr lang="nl-NL"/>
          </a:p>
        </p:txBody>
      </p:sp>
      <p:sp>
        <p:nvSpPr>
          <p:cNvPr id="3" name="Tijdelijke aanduiding voor dianummer 2"/>
          <p:cNvSpPr>
            <a:spLocks noGrp="1"/>
          </p:cNvSpPr>
          <p:nvPr>
            <p:ph type="sldNum" sz="quarter" idx="12"/>
          </p:nvPr>
        </p:nvSpPr>
        <p:spPr/>
        <p:txBody>
          <a:bodyPr/>
          <a:lstStyle/>
          <a:p>
            <a:fld id="{14F1411D-0280-154F-AEAC-4C20B7AA46B2}" type="slidenum">
              <a:rPr lang="nl-NL" smtClean="0"/>
              <a:t>9</a:t>
            </a:fld>
            <a:endParaRPr lang="nl-NL"/>
          </a:p>
        </p:txBody>
      </p:sp>
      <p:sp>
        <p:nvSpPr>
          <p:cNvPr id="4" name="Titel 3"/>
          <p:cNvSpPr>
            <a:spLocks noGrp="1"/>
          </p:cNvSpPr>
          <p:nvPr>
            <p:ph type="title"/>
          </p:nvPr>
        </p:nvSpPr>
        <p:spPr/>
        <p:txBody>
          <a:bodyPr/>
          <a:lstStyle/>
          <a:p>
            <a:r>
              <a:rPr lang="nl-NL" dirty="0" smtClean="0"/>
              <a:t>Java SE 8</a:t>
            </a:r>
            <a:endParaRPr lang="nl-NL" dirty="0"/>
          </a:p>
        </p:txBody>
      </p:sp>
      <p:sp>
        <p:nvSpPr>
          <p:cNvPr id="5" name="Tekstvak 4"/>
          <p:cNvSpPr txBox="1"/>
          <p:nvPr/>
        </p:nvSpPr>
        <p:spPr>
          <a:xfrm>
            <a:off x="1607480" y="1562918"/>
            <a:ext cx="4717605" cy="200055"/>
          </a:xfrm>
          <a:prstGeom prst="rect">
            <a:avLst/>
          </a:prstGeom>
          <a:noFill/>
        </p:spPr>
        <p:txBody>
          <a:bodyPr wrap="square" lIns="0" tIns="0" rIns="0" bIns="0" rtlCol="0">
            <a:spAutoFit/>
          </a:bodyPr>
          <a:lstStyle/>
          <a:p>
            <a:r>
              <a:rPr lang="nl-NL" sz="1300" dirty="0" smtClean="0"/>
              <a:t>JEE8 </a:t>
            </a:r>
            <a:r>
              <a:rPr lang="nl-NL" sz="1300" dirty="0" err="1" smtClean="0"/>
              <a:t>certified</a:t>
            </a:r>
            <a:r>
              <a:rPr lang="nl-NL" sz="1300" dirty="0" smtClean="0"/>
              <a:t> on Java SE 8 (</a:t>
            </a:r>
            <a:r>
              <a:rPr lang="nl-NL" sz="1300" dirty="0" err="1" smtClean="0"/>
              <a:t>not</a:t>
            </a:r>
            <a:r>
              <a:rPr lang="nl-NL" sz="1300" dirty="0" smtClean="0"/>
              <a:t> SE 9)</a:t>
            </a:r>
            <a:endParaRPr lang="nl-NL" sz="1300" dirty="0" smtClean="0"/>
          </a:p>
        </p:txBody>
      </p:sp>
    </p:spTree>
    <p:extLst>
      <p:ext uri="{BB962C8B-B14F-4D97-AF65-F5344CB8AC3E}">
        <p14:creationId xmlns:p14="http://schemas.microsoft.com/office/powerpoint/2010/main" val="251924587"/>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xmlns="" name="Amis_presentatie_v1" id="{AF9A2038-56EF-1448-BC8A-E6B1BBA70741}" vid="{7B36D259-0CD2-0844-A47A-FD3E3D794B9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483</TotalTime>
  <Words>2721</Words>
  <Application>Microsoft Office PowerPoint</Application>
  <PresentationFormat>Diavoorstelling (16:9)</PresentationFormat>
  <Paragraphs>563</Paragraphs>
  <Slides>89</Slides>
  <Notes>0</Notes>
  <HiddenSlides>0</HiddenSlides>
  <MMClips>0</MMClips>
  <ScaleCrop>false</ScaleCrop>
  <HeadingPairs>
    <vt:vector size="4" baseType="variant">
      <vt:variant>
        <vt:lpstr>Thema</vt:lpstr>
      </vt:variant>
      <vt:variant>
        <vt:i4>1</vt:i4>
      </vt:variant>
      <vt:variant>
        <vt:lpstr>Diatitels</vt:lpstr>
      </vt:variant>
      <vt:variant>
        <vt:i4>89</vt:i4>
      </vt:variant>
    </vt:vector>
  </HeadingPairs>
  <TitlesOfParts>
    <vt:vector size="90" baseType="lpstr">
      <vt:lpstr>Office-thema</vt:lpstr>
      <vt:lpstr>PowerPoint-presentatie</vt:lpstr>
      <vt:lpstr>Java Enterprise Edition 8</vt:lpstr>
      <vt:lpstr>Java SE</vt:lpstr>
      <vt:lpstr>Java Enterprise Edition 8</vt:lpstr>
      <vt:lpstr>Eclipse Enterprise for Java</vt:lpstr>
      <vt:lpstr>Roadmap to Java Enterprise Edition 9 / EE4J 9</vt:lpstr>
      <vt:lpstr>PowerPoint-presentatie</vt:lpstr>
      <vt:lpstr>What’s new in JEE8</vt:lpstr>
      <vt:lpstr>Java SE 8</vt:lpstr>
      <vt:lpstr>Java SE 8</vt:lpstr>
      <vt:lpstr>Microprofile</vt:lpstr>
      <vt:lpstr>Java EE 8 </vt:lpstr>
      <vt:lpstr>2016 community survey</vt:lpstr>
      <vt:lpstr>2016 community survey</vt:lpstr>
      <vt:lpstr>EE4J future</vt:lpstr>
      <vt:lpstr>Java EE 8 new and updated APIs</vt:lpstr>
      <vt:lpstr>JEE8 – What’s new</vt:lpstr>
      <vt:lpstr>Java EE 8 focus areas</vt:lpstr>
      <vt:lpstr>What’s new in JEE8</vt:lpstr>
      <vt:lpstr>What’s new in JEE8</vt:lpstr>
      <vt:lpstr>Contexts and Dependency Injection 2.0 (JSR 365)</vt:lpstr>
      <vt:lpstr>PowerPoint-presentatie</vt:lpstr>
      <vt:lpstr>PowerPoint-presentatie</vt:lpstr>
      <vt:lpstr>JSON ?</vt:lpstr>
      <vt:lpstr>JSON Binding API 1.0 (new) (JSR 367) </vt:lpstr>
      <vt:lpstr>JSON Binding API 1.0 (new) (JSR 367) </vt:lpstr>
      <vt:lpstr>Example JSON Binding</vt:lpstr>
      <vt:lpstr>JSON Binding API (new) (JSR 367) </vt:lpstr>
      <vt:lpstr>JSON Binding (JSR 367) – customizations via JsonbConfig</vt:lpstr>
      <vt:lpstr>JSON Binding (JSR 367) – customization by annotations</vt:lpstr>
      <vt:lpstr>PowerPoint-presentatie</vt:lpstr>
      <vt:lpstr>JSON Processing API 1.1</vt:lpstr>
      <vt:lpstr>JSON Processing API 1.1 (JSR 374)</vt:lpstr>
      <vt:lpstr>JSON Processing API 1.1 (JSR 374) – JSON Pointer</vt:lpstr>
      <vt:lpstr>JSON Processing API 1.1 (JSR 374) - JSON Pointer</vt:lpstr>
      <vt:lpstr>JSON Processing API 1.1 (JSR 374) – JSON Patch</vt:lpstr>
      <vt:lpstr>JSON Processing API 1.1 (JSR 374) – JSON Patch</vt:lpstr>
      <vt:lpstr>JSON Processing API 1.1 (JSR 374) – JSON Merge Patch</vt:lpstr>
      <vt:lpstr>JSON Processing 1.1 (JSR 374) – JsonCollectors + Lambda</vt:lpstr>
      <vt:lpstr>PowerPoint-presentatie</vt:lpstr>
      <vt:lpstr>Servlets 4.0 (JSR 369)</vt:lpstr>
      <vt:lpstr>Servlets 4.0 (JSR 369)</vt:lpstr>
      <vt:lpstr>Servlets 4.0 (JSR 369)</vt:lpstr>
      <vt:lpstr>Servlets 4.0 (JSR 369)</vt:lpstr>
      <vt:lpstr>PowerPoint-presentatie</vt:lpstr>
      <vt:lpstr>Java EE Security API (JSR 375)</vt:lpstr>
      <vt:lpstr>Java EE Security API (JSR 375)</vt:lpstr>
      <vt:lpstr>JEE Security API (JSR 375) - HttpAuthenticationMechanism </vt:lpstr>
      <vt:lpstr>JEE Security API (JSR 375) - IdentityStore </vt:lpstr>
      <vt:lpstr>JEE Security API (JSR 375) – SecurityContext  </vt:lpstr>
      <vt:lpstr>JAX-RS 2.1 (JSR 370)</vt:lpstr>
      <vt:lpstr>JAX-RS 2.1 (JSR 370)</vt:lpstr>
      <vt:lpstr>JAX-RS 2.1 (JSR 370)</vt:lpstr>
      <vt:lpstr>JSON Processing 1.1 (JSR 374)</vt:lpstr>
      <vt:lpstr>What’s new in JEE8</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lpstr>PowerPoint-presentatie</vt:lpstr>
    </vt:vector>
  </TitlesOfParts>
  <Company>Conclusion</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Saskia van der Maat</dc:creator>
  <dc:description>Amis - versie 1 - juni 2017
Ontwerp: Humming
Template: Ton Persoon</dc:description>
  <cp:lastModifiedBy>Jacco</cp:lastModifiedBy>
  <cp:revision>78</cp:revision>
  <dcterms:created xsi:type="dcterms:W3CDTF">2017-09-25T11:59:01Z</dcterms:created>
  <dcterms:modified xsi:type="dcterms:W3CDTF">2017-10-19T23:12:00Z</dcterms:modified>
</cp:coreProperties>
</file>